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1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3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4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7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7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7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3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8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6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49479-E8C6-4AD4-A920-DA787339898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EF904-10B2-4358-AFB4-D4681A57C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4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3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4454" y="623424"/>
            <a:ext cx="1599334" cy="29184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70580">
              <a:spcBef>
                <a:spcPts val="65"/>
              </a:spcBef>
            </a:pPr>
            <a:r>
              <a:rPr sz="614" i="1" spc="-24" dirty="0">
                <a:latin typeface="Arial"/>
                <a:cs typeface="Arial"/>
              </a:rPr>
              <a:t>Using </a:t>
            </a:r>
            <a:r>
              <a:rPr sz="614" i="1" spc="-20" dirty="0">
                <a:latin typeface="Arial"/>
                <a:cs typeface="Arial"/>
              </a:rPr>
              <a:t>derivatives </a:t>
            </a:r>
            <a:r>
              <a:rPr sz="614" i="1" spc="14" dirty="0">
                <a:latin typeface="Arial"/>
                <a:cs typeface="Arial"/>
              </a:rPr>
              <a:t>to </a:t>
            </a:r>
            <a:r>
              <a:rPr sz="614" i="1" spc="-20" dirty="0">
                <a:latin typeface="Arial"/>
                <a:cs typeface="Arial"/>
              </a:rPr>
              <a:t>approximate</a:t>
            </a:r>
            <a:r>
              <a:rPr sz="614" i="1" spc="-106" dirty="0">
                <a:latin typeface="Arial"/>
                <a:cs typeface="Arial"/>
              </a:rPr>
              <a:t> </a:t>
            </a:r>
            <a:r>
              <a:rPr sz="614" i="1" spc="-20" dirty="0">
                <a:latin typeface="Arial"/>
                <a:cs typeface="Arial"/>
              </a:rPr>
              <a:t>numbers.</a:t>
            </a:r>
            <a:endParaRPr sz="614">
              <a:latin typeface="Arial"/>
              <a:cs typeface="Arial"/>
            </a:endParaRPr>
          </a:p>
          <a:p>
            <a:pPr marL="142438" indent="-133779">
              <a:spcBef>
                <a:spcPts val="17"/>
              </a:spcBef>
              <a:buFont typeface="Arial"/>
              <a:buAutoNum type="alphaLcParenBoth"/>
              <a:tabLst>
                <a:tab pos="142438" algn="l"/>
              </a:tabLst>
            </a:pPr>
            <a:r>
              <a:rPr sz="614" spc="-10" dirty="0">
                <a:latin typeface="Arial"/>
                <a:cs typeface="Arial"/>
              </a:rPr>
              <a:t>Find the </a:t>
            </a:r>
            <a:r>
              <a:rPr sz="614" spc="-14" dirty="0">
                <a:latin typeface="Arial"/>
                <a:cs typeface="Arial"/>
              </a:rPr>
              <a:t>derivative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55" dirty="0">
                <a:latin typeface="DejaVu Serif"/>
                <a:cs typeface="DejaVu Serif"/>
              </a:rPr>
              <a:t>x</a:t>
            </a:r>
            <a:r>
              <a:rPr sz="614" spc="82" baseline="37037" dirty="0">
                <a:latin typeface="Times New Roman"/>
                <a:cs typeface="Times New Roman"/>
              </a:rPr>
              <a:t>4</a:t>
            </a:r>
            <a:r>
              <a:rPr sz="614" i="1" spc="82" baseline="37037" dirty="0">
                <a:latin typeface="Arial"/>
                <a:cs typeface="Arial"/>
              </a:rPr>
              <a:t>/</a:t>
            </a:r>
            <a:r>
              <a:rPr sz="614" spc="82" baseline="37037" dirty="0">
                <a:latin typeface="Times New Roman"/>
                <a:cs typeface="Times New Roman"/>
              </a:rPr>
              <a:t>3</a:t>
            </a:r>
            <a:r>
              <a:rPr sz="614" spc="55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45036" indent="-136377">
              <a:spcBef>
                <a:spcPts val="10"/>
              </a:spcBef>
              <a:buFont typeface="Arial"/>
              <a:buAutoNum type="alphaLcParenBoth"/>
              <a:tabLst>
                <a:tab pos="145469" algn="l"/>
              </a:tabLst>
            </a:pPr>
            <a:r>
              <a:rPr sz="614" spc="-48" dirty="0">
                <a:latin typeface="Arial"/>
                <a:cs typeface="Arial"/>
              </a:rPr>
              <a:t>Use </a:t>
            </a:r>
            <a:r>
              <a:rPr sz="614" b="1" spc="31" dirty="0">
                <a:latin typeface="Arial"/>
                <a:cs typeface="Arial"/>
              </a:rPr>
              <a:t>(a)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7" dirty="0">
                <a:latin typeface="Arial"/>
                <a:cs typeface="Arial"/>
              </a:rPr>
              <a:t>estimate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78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number</a:t>
            </a:r>
            <a:endParaRPr sz="614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27483" y="946894"/>
            <a:ext cx="55158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41" dirty="0">
                <a:latin typeface="Times New Roman"/>
                <a:cs typeface="Times New Roman"/>
              </a:rPr>
              <a:t>127</a:t>
            </a:r>
            <a:r>
              <a:rPr sz="614" spc="61" baseline="37037" dirty="0">
                <a:latin typeface="Times New Roman"/>
                <a:cs typeface="Times New Roman"/>
              </a:rPr>
              <a:t>4</a:t>
            </a:r>
            <a:r>
              <a:rPr sz="614" i="1" spc="61" baseline="37037" dirty="0">
                <a:latin typeface="Arial"/>
                <a:cs typeface="Arial"/>
              </a:rPr>
              <a:t>/</a:t>
            </a:r>
            <a:r>
              <a:rPr sz="614" spc="61" baseline="37037" dirty="0">
                <a:latin typeface="Times New Roman"/>
                <a:cs typeface="Times New Roman"/>
              </a:rPr>
              <a:t>3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8" dirty="0">
                <a:latin typeface="DejaVu Sans"/>
                <a:cs typeface="DejaVu Sans"/>
              </a:rPr>
              <a:t> </a:t>
            </a:r>
            <a:r>
              <a:rPr sz="614" spc="41" dirty="0">
                <a:latin typeface="Times New Roman"/>
                <a:cs typeface="Times New Roman"/>
              </a:rPr>
              <a:t>125</a:t>
            </a:r>
            <a:r>
              <a:rPr sz="614" spc="61" baseline="37037" dirty="0">
                <a:latin typeface="Times New Roman"/>
                <a:cs typeface="Times New Roman"/>
              </a:rPr>
              <a:t>4</a:t>
            </a:r>
            <a:r>
              <a:rPr sz="614" i="1" spc="61" baseline="37037" dirty="0">
                <a:latin typeface="Arial"/>
                <a:cs typeface="Arial"/>
              </a:rPr>
              <a:t>/</a:t>
            </a:r>
            <a:r>
              <a:rPr sz="614" spc="61" baseline="37037" dirty="0">
                <a:latin typeface="Times New Roman"/>
                <a:cs typeface="Times New Roman"/>
              </a:rPr>
              <a:t>3</a:t>
            </a:r>
            <a:endParaRPr sz="614" baseline="37037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36142" y="1063994"/>
            <a:ext cx="538595" cy="0"/>
          </a:xfrm>
          <a:custGeom>
            <a:avLst/>
            <a:gdLst/>
            <a:ahLst/>
            <a:cxnLst/>
            <a:rect l="l" t="t" r="r" b="b"/>
            <a:pathLst>
              <a:path w="789939">
                <a:moveTo>
                  <a:pt x="0" y="0"/>
                </a:moveTo>
                <a:lnTo>
                  <a:pt x="789368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4051779" y="1049764"/>
            <a:ext cx="1904567" cy="38924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933425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  <a:p>
            <a:pPr marL="8659" marR="3464" indent="9092" algn="just">
              <a:lnSpc>
                <a:spcPct val="101499"/>
              </a:lnSpc>
              <a:spcBef>
                <a:spcPts val="7"/>
              </a:spcBef>
            </a:pPr>
            <a:r>
              <a:rPr sz="614" spc="-14" dirty="0">
                <a:latin typeface="Arial"/>
                <a:cs typeface="Arial"/>
              </a:rPr>
              <a:t>approximately </a:t>
            </a:r>
            <a:r>
              <a:rPr sz="614" spc="7" dirty="0">
                <a:latin typeface="Arial"/>
                <a:cs typeface="Arial"/>
              </a:rPr>
              <a:t>without </a:t>
            </a:r>
            <a:r>
              <a:rPr sz="614" spc="-37" dirty="0">
                <a:latin typeface="Arial"/>
                <a:cs typeface="Arial"/>
              </a:rPr>
              <a:t>a </a:t>
            </a:r>
            <a:r>
              <a:rPr sz="614" spc="-10" dirty="0">
                <a:latin typeface="Arial"/>
                <a:cs typeface="Arial"/>
              </a:rPr>
              <a:t>calculator. </a:t>
            </a:r>
            <a:r>
              <a:rPr sz="614" spc="-20" dirty="0">
                <a:latin typeface="Arial"/>
                <a:cs typeface="Arial"/>
              </a:rPr>
              <a:t>Your </a:t>
            </a:r>
            <a:r>
              <a:rPr sz="614" spc="-34" dirty="0">
                <a:latin typeface="Arial"/>
                <a:cs typeface="Arial"/>
              </a:rPr>
              <a:t>answer </a:t>
            </a:r>
            <a:r>
              <a:rPr sz="614" spc="-20" dirty="0">
                <a:latin typeface="Arial"/>
                <a:cs typeface="Arial"/>
              </a:rPr>
              <a:t>should  </a:t>
            </a:r>
            <a:r>
              <a:rPr sz="614" spc="-31" dirty="0">
                <a:latin typeface="Arial"/>
                <a:cs typeface="Arial"/>
              </a:rPr>
              <a:t>have </a:t>
            </a:r>
            <a:r>
              <a:rPr sz="614" spc="-3" dirty="0">
                <a:latin typeface="Arial"/>
                <a:cs typeface="Arial"/>
              </a:rPr>
              <a:t>the form </a:t>
            </a:r>
            <a:r>
              <a:rPr sz="614" spc="-31" dirty="0">
                <a:latin typeface="DejaVu Serif"/>
                <a:cs typeface="DejaVu Serif"/>
              </a:rPr>
              <a:t>p/q </a:t>
            </a:r>
            <a:r>
              <a:rPr sz="614" spc="-24" dirty="0">
                <a:latin typeface="Arial"/>
                <a:cs typeface="Arial"/>
              </a:rPr>
              <a:t>where </a:t>
            </a:r>
            <a:r>
              <a:rPr sz="614" spc="-78" dirty="0">
                <a:latin typeface="DejaVu Serif"/>
                <a:cs typeface="DejaVu Serif"/>
              </a:rPr>
              <a:t>p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112" dirty="0">
                <a:latin typeface="DejaVu Serif"/>
                <a:cs typeface="DejaVu Serif"/>
              </a:rPr>
              <a:t>q </a:t>
            </a:r>
            <a:r>
              <a:rPr sz="614" spc="-34" dirty="0">
                <a:latin typeface="Arial"/>
                <a:cs typeface="Arial"/>
              </a:rPr>
              <a:t>are </a:t>
            </a:r>
            <a:r>
              <a:rPr sz="614" spc="-14" dirty="0">
                <a:latin typeface="Arial"/>
                <a:cs typeface="Arial"/>
              </a:rPr>
              <a:t>integers. </a:t>
            </a:r>
            <a:r>
              <a:rPr sz="614" spc="14" dirty="0">
                <a:latin typeface="Arial"/>
                <a:cs typeface="Arial"/>
              </a:rPr>
              <a:t>[</a:t>
            </a:r>
            <a:r>
              <a:rPr sz="614" i="1" spc="14" dirty="0">
                <a:latin typeface="Arial"/>
                <a:cs typeface="Arial"/>
              </a:rPr>
              <a:t>Hint:  </a:t>
            </a:r>
            <a:r>
              <a:rPr sz="614" i="1" spc="-3" dirty="0">
                <a:latin typeface="Arial"/>
                <a:cs typeface="Arial"/>
              </a:rPr>
              <a:t>Note </a:t>
            </a:r>
            <a:r>
              <a:rPr sz="614" i="1" spc="17" dirty="0">
                <a:latin typeface="Arial"/>
                <a:cs typeface="Arial"/>
              </a:rPr>
              <a:t>that </a:t>
            </a:r>
            <a:r>
              <a:rPr sz="614" spc="27" dirty="0">
                <a:latin typeface="Times New Roman"/>
                <a:cs typeface="Times New Roman"/>
              </a:rPr>
              <a:t>5</a:t>
            </a:r>
            <a:r>
              <a:rPr sz="614" spc="41" baseline="37037" dirty="0">
                <a:latin typeface="Times New Roman"/>
                <a:cs typeface="Times New Roman"/>
              </a:rPr>
              <a:t>3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125 </a:t>
            </a:r>
            <a:r>
              <a:rPr sz="614" i="1" spc="-20" dirty="0">
                <a:latin typeface="Arial"/>
                <a:cs typeface="Arial"/>
              </a:rPr>
              <a:t>and </a:t>
            </a:r>
            <a:r>
              <a:rPr sz="614" i="1" spc="-14" dirty="0">
                <a:latin typeface="Arial"/>
                <a:cs typeface="Arial"/>
              </a:rPr>
              <a:t>take </a:t>
            </a:r>
            <a:r>
              <a:rPr sz="614" i="1" spc="-34" dirty="0">
                <a:latin typeface="Arial"/>
                <a:cs typeface="Arial"/>
              </a:rPr>
              <a:t>a </a:t>
            </a:r>
            <a:r>
              <a:rPr sz="614" i="1" spc="-10" dirty="0">
                <a:latin typeface="Arial"/>
                <a:cs typeface="Arial"/>
              </a:rPr>
              <a:t>good </a:t>
            </a:r>
            <a:r>
              <a:rPr sz="614" i="1" spc="-3" dirty="0">
                <a:latin typeface="Arial"/>
                <a:cs typeface="Arial"/>
              </a:rPr>
              <a:t>look </a:t>
            </a:r>
            <a:r>
              <a:rPr sz="614" i="1" spc="10" dirty="0">
                <a:latin typeface="Arial"/>
                <a:cs typeface="Arial"/>
              </a:rPr>
              <a:t>at </a:t>
            </a:r>
            <a:r>
              <a:rPr sz="614" i="1" spc="-10" dirty="0">
                <a:latin typeface="Arial"/>
                <a:cs typeface="Arial"/>
              </a:rPr>
              <a:t>equation  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17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i="1" spc="17" dirty="0">
                <a:latin typeface="Arial"/>
                <a:cs typeface="Arial"/>
              </a:rPr>
              <a:t>.</a:t>
            </a:r>
            <a:r>
              <a:rPr sz="614" spc="17" dirty="0">
                <a:latin typeface="Arial"/>
                <a:cs typeface="Arial"/>
              </a:rPr>
              <a:t>]</a:t>
            </a:r>
            <a:endParaRPr sz="614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02284" y="1464794"/>
            <a:ext cx="22080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1709" algn="l"/>
              </a:tabLst>
            </a:pP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u="sng" spc="1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54455" y="1529045"/>
            <a:ext cx="189504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22670" algn="l"/>
              </a:tabLst>
            </a:pPr>
            <a:r>
              <a:rPr sz="614" b="1" spc="-82" dirty="0">
                <a:latin typeface="Arial"/>
                <a:cs typeface="Arial"/>
              </a:rPr>
              <a:t>(</a:t>
            </a:r>
            <a:r>
              <a:rPr sz="920" spc="-122" baseline="-24691" dirty="0">
                <a:latin typeface="DejaVu Sans"/>
                <a:cs typeface="DejaVu Sans"/>
              </a:rPr>
              <a:t>√</a:t>
            </a:r>
            <a:r>
              <a:rPr sz="614" b="1" spc="-82" dirty="0">
                <a:latin typeface="Arial"/>
                <a:cs typeface="Arial"/>
              </a:rPr>
              <a:t>c</a:t>
            </a:r>
            <a:r>
              <a:rPr sz="614" b="1" u="sng" spc="-82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)  </a:t>
            </a:r>
            <a:r>
              <a:rPr sz="614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614" spc="-20" dirty="0">
                <a:latin typeface="Arial"/>
                <a:cs typeface="Arial"/>
              </a:rPr>
              <a:t>pproximate  </a:t>
            </a:r>
            <a:r>
              <a:rPr sz="614" spc="-7" dirty="0">
                <a:latin typeface="Arial"/>
                <a:cs typeface="Arial"/>
              </a:rPr>
              <a:t>in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55" dirty="0">
                <a:latin typeface="Arial"/>
                <a:cs typeface="Arial"/>
              </a:rPr>
              <a:t>same  </a:t>
            </a:r>
            <a:r>
              <a:rPr sz="614" spc="-44" dirty="0">
                <a:latin typeface="Arial"/>
                <a:cs typeface="Arial"/>
              </a:rPr>
              <a:t>way</a:t>
            </a:r>
            <a:r>
              <a:rPr sz="614" spc="3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31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numbers	</a:t>
            </a:r>
            <a:r>
              <a:rPr sz="614" spc="7" dirty="0">
                <a:latin typeface="Times New Roman"/>
                <a:cs typeface="Times New Roman"/>
              </a:rPr>
              <a:t>143</a:t>
            </a:r>
            <a:r>
              <a:rPr sz="614" spc="3" dirty="0">
                <a:latin typeface="Times New Roman"/>
                <a:cs typeface="Times New Roman"/>
              </a:rPr>
              <a:t> </a:t>
            </a:r>
            <a:r>
              <a:rPr sz="614" spc="-34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0608" y="1583680"/>
            <a:ext cx="2004147" cy="1356717"/>
          </a:xfrm>
          <a:prstGeom prst="rect">
            <a:avLst/>
          </a:prstGeom>
        </p:spPr>
        <p:txBody>
          <a:bodyPr vert="horz" wrap="square" lIns="0" tIns="52387" rIns="0" bIns="0" rtlCol="0">
            <a:spAutoFit/>
          </a:bodyPr>
          <a:lstStyle/>
          <a:p>
            <a:pPr marL="175342">
              <a:spcBef>
                <a:spcPts val="412"/>
              </a:spcBef>
            </a:pPr>
            <a:r>
              <a:rPr sz="614" spc="7" dirty="0">
                <a:latin typeface="Times New Roman"/>
                <a:cs typeface="Times New Roman"/>
              </a:rPr>
              <a:t>145 </a:t>
            </a:r>
            <a:r>
              <a:rPr sz="614" spc="14" dirty="0">
                <a:latin typeface="Arial"/>
                <a:cs typeface="Arial"/>
              </a:rPr>
              <a:t>(Hint:  </a:t>
            </a:r>
            <a:r>
              <a:rPr sz="614" spc="7" dirty="0">
                <a:latin typeface="Times New Roman"/>
                <a:cs typeface="Times New Roman"/>
              </a:rPr>
              <a:t>12 </a:t>
            </a:r>
            <a:r>
              <a:rPr sz="614" spc="-27" dirty="0">
                <a:latin typeface="DejaVu Sans"/>
                <a:cs typeface="DejaVu Sans"/>
              </a:rPr>
              <a:t>× </a:t>
            </a:r>
            <a:r>
              <a:rPr sz="614" spc="7" dirty="0">
                <a:latin typeface="Times New Roman"/>
                <a:cs typeface="Times New Roman"/>
              </a:rPr>
              <a:t>12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99" dirty="0">
                <a:latin typeface="Times New Roman"/>
                <a:cs typeface="Times New Roman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144</a:t>
            </a:r>
            <a:r>
              <a:rPr sz="614" spc="10" dirty="0">
                <a:latin typeface="Arial"/>
                <a:cs typeface="Arial"/>
              </a:rPr>
              <a:t>).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4"/>
              </a:spcBef>
              <a:buFont typeface="Arial"/>
              <a:buAutoNum type="arabicPeriod" startAt="124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44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6071" marR="3464" indent="157591" algn="just">
              <a:lnSpc>
                <a:spcPct val="101499"/>
              </a:lnSpc>
              <a:spcBef>
                <a:spcPts val="205"/>
              </a:spcBef>
            </a:pPr>
            <a:r>
              <a:rPr sz="614" i="1" spc="-3" dirty="0">
                <a:latin typeface="Arial"/>
                <a:cs typeface="Arial"/>
              </a:rPr>
              <a:t>(Making </a:t>
            </a:r>
            <a:r>
              <a:rPr sz="614" i="1" spc="-10" dirty="0">
                <a:latin typeface="Arial"/>
                <a:cs typeface="Arial"/>
              </a:rPr>
              <a:t>the product </a:t>
            </a:r>
            <a:r>
              <a:rPr sz="614" i="1" spc="-27" dirty="0">
                <a:latin typeface="Arial"/>
                <a:cs typeface="Arial"/>
              </a:rPr>
              <a:t>and </a:t>
            </a:r>
            <a:r>
              <a:rPr sz="614" i="1" spc="-3" dirty="0">
                <a:latin typeface="Arial"/>
                <a:cs typeface="Arial"/>
              </a:rPr>
              <a:t>quotient </a:t>
            </a:r>
            <a:r>
              <a:rPr sz="614" i="1" spc="-27" dirty="0">
                <a:latin typeface="Arial"/>
                <a:cs typeface="Arial"/>
              </a:rPr>
              <a:t>rules </a:t>
            </a:r>
            <a:r>
              <a:rPr sz="614" i="1" spc="-10" dirty="0">
                <a:latin typeface="Arial"/>
                <a:cs typeface="Arial"/>
              </a:rPr>
              <a:t>look </a:t>
            </a:r>
            <a:r>
              <a:rPr sz="614" i="1" spc="-7" dirty="0">
                <a:latin typeface="Arial"/>
                <a:cs typeface="Arial"/>
              </a:rPr>
              <a:t>nicer.)  </a:t>
            </a:r>
            <a:r>
              <a:rPr sz="614" spc="-27" dirty="0">
                <a:latin typeface="Arial"/>
                <a:cs typeface="Arial"/>
              </a:rPr>
              <a:t>Instead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looking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derivative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10" dirty="0">
                <a:latin typeface="Arial"/>
                <a:cs typeface="Arial"/>
              </a:rPr>
              <a:t>function </a:t>
            </a:r>
            <a:r>
              <a:rPr sz="614" spc="-34" dirty="0">
                <a:latin typeface="Arial"/>
                <a:cs typeface="Arial"/>
              </a:rPr>
              <a:t>you </a:t>
            </a:r>
            <a:r>
              <a:rPr sz="614" spc="-37" dirty="0">
                <a:latin typeface="Arial"/>
                <a:cs typeface="Arial"/>
              </a:rPr>
              <a:t>can  </a:t>
            </a:r>
            <a:r>
              <a:rPr sz="614" spc="-14" dirty="0">
                <a:latin typeface="Arial"/>
                <a:cs typeface="Arial"/>
              </a:rPr>
              <a:t>look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ratio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its </a:t>
            </a:r>
            <a:r>
              <a:rPr sz="614" spc="-20" dirty="0">
                <a:latin typeface="Arial"/>
                <a:cs typeface="Arial"/>
              </a:rPr>
              <a:t>derivative </a:t>
            </a:r>
            <a:r>
              <a:rPr sz="614" spc="7" dirty="0">
                <a:latin typeface="Arial"/>
                <a:cs typeface="Arial"/>
              </a:rPr>
              <a:t>to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0" dirty="0">
                <a:latin typeface="Arial"/>
                <a:cs typeface="Arial"/>
              </a:rPr>
              <a:t>function itself, </a:t>
            </a:r>
            <a:r>
              <a:rPr sz="614" spc="-17" dirty="0">
                <a:latin typeface="Arial"/>
                <a:cs typeface="Arial"/>
              </a:rPr>
              <a:t>i.e.  </a:t>
            </a:r>
            <a:r>
              <a:rPr sz="614" spc="-20" dirty="0">
                <a:latin typeface="Arial"/>
                <a:cs typeface="Arial"/>
              </a:rPr>
              <a:t>you </a:t>
            </a:r>
            <a:r>
              <a:rPr sz="614" spc="-24" dirty="0">
                <a:latin typeface="Arial"/>
                <a:cs typeface="Arial"/>
              </a:rPr>
              <a:t>can </a:t>
            </a:r>
            <a:r>
              <a:rPr sz="614" spc="-10" dirty="0">
                <a:latin typeface="Arial"/>
                <a:cs typeface="Arial"/>
              </a:rPr>
              <a:t>compute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i="1" spc="138" baseline="37037" dirty="0">
                <a:latin typeface="Arial"/>
                <a:cs typeface="Arial"/>
              </a:rPr>
              <a:t>j</a:t>
            </a:r>
            <a:r>
              <a:rPr sz="614" spc="92" dirty="0">
                <a:latin typeface="DejaVu Serif"/>
                <a:cs typeface="DejaVu Serif"/>
              </a:rPr>
              <a:t>/f </a:t>
            </a:r>
            <a:r>
              <a:rPr sz="614" spc="7" dirty="0">
                <a:latin typeface="Arial"/>
                <a:cs typeface="Arial"/>
              </a:rPr>
              <a:t>. </a:t>
            </a:r>
            <a:r>
              <a:rPr sz="614" dirty="0">
                <a:latin typeface="Arial"/>
                <a:cs typeface="Arial"/>
              </a:rPr>
              <a:t>This </a:t>
            </a:r>
            <a:r>
              <a:rPr sz="614" spc="3" dirty="0">
                <a:latin typeface="Arial"/>
                <a:cs typeface="Arial"/>
              </a:rPr>
              <a:t>quantity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17" dirty="0">
                <a:latin typeface="Arial"/>
                <a:cs typeface="Arial"/>
              </a:rPr>
              <a:t>called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b="1" spc="-20" dirty="0">
                <a:latin typeface="Arial"/>
                <a:cs typeface="Arial"/>
              </a:rPr>
              <a:t>log-  </a:t>
            </a:r>
            <a:r>
              <a:rPr sz="614" b="1" spc="-17" dirty="0">
                <a:latin typeface="Arial"/>
                <a:cs typeface="Arial"/>
              </a:rPr>
              <a:t>arithmic </a:t>
            </a:r>
            <a:r>
              <a:rPr sz="614" b="1" spc="-20" dirty="0">
                <a:latin typeface="Arial"/>
                <a:cs typeface="Arial"/>
              </a:rPr>
              <a:t>derivative of </a:t>
            </a:r>
            <a:r>
              <a:rPr sz="614" b="1" spc="-7" dirty="0">
                <a:latin typeface="Arial"/>
                <a:cs typeface="Arial"/>
              </a:rPr>
              <a:t>the </a:t>
            </a:r>
            <a:r>
              <a:rPr sz="614" b="1" spc="-20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3" dirty="0">
                <a:latin typeface="Arial"/>
                <a:cs typeface="Arial"/>
              </a:rPr>
              <a:t>for </a:t>
            </a:r>
            <a:r>
              <a:rPr sz="614" spc="-34" dirty="0">
                <a:latin typeface="Arial"/>
                <a:cs typeface="Arial"/>
              </a:rPr>
              <a:t>reasons </a:t>
            </a:r>
            <a:r>
              <a:rPr sz="614" spc="17" dirty="0">
                <a:latin typeface="Arial"/>
                <a:cs typeface="Arial"/>
              </a:rPr>
              <a:t>that  </a:t>
            </a:r>
            <a:r>
              <a:rPr sz="614" spc="3" dirty="0">
                <a:latin typeface="Arial"/>
                <a:cs typeface="Arial"/>
              </a:rPr>
              <a:t>will </a:t>
            </a:r>
            <a:r>
              <a:rPr sz="614" spc="-34" dirty="0">
                <a:latin typeface="Arial"/>
                <a:cs typeface="Arial"/>
              </a:rPr>
              <a:t>become </a:t>
            </a:r>
            <a:r>
              <a:rPr sz="614" spc="-27" dirty="0">
                <a:latin typeface="Arial"/>
                <a:cs typeface="Arial"/>
              </a:rPr>
              <a:t>clear </a:t>
            </a:r>
            <a:r>
              <a:rPr sz="614" spc="-7" dirty="0">
                <a:latin typeface="Arial"/>
                <a:cs typeface="Arial"/>
              </a:rPr>
              <a:t>later this</a:t>
            </a:r>
            <a:r>
              <a:rPr sz="614" spc="-27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semester.</a:t>
            </a:r>
            <a:endParaRPr sz="614">
              <a:latin typeface="Arial"/>
              <a:cs typeface="Arial"/>
            </a:endParaRPr>
          </a:p>
          <a:p>
            <a:pPr marL="109102" marR="6061" lvl="1" indent="154993" algn="just">
              <a:lnSpc>
                <a:spcPct val="101499"/>
              </a:lnSpc>
              <a:spcBef>
                <a:spcPts val="205"/>
              </a:spcBef>
              <a:buAutoNum type="alphaLcParenBoth"/>
              <a:tabLst>
                <a:tab pos="386185" algn="l"/>
              </a:tabLst>
            </a:pPr>
            <a:r>
              <a:rPr sz="614" spc="-27" dirty="0">
                <a:latin typeface="Arial"/>
                <a:cs typeface="Arial"/>
              </a:rPr>
              <a:t>Compute </a:t>
            </a:r>
            <a:r>
              <a:rPr sz="614" spc="-14" dirty="0">
                <a:latin typeface="Arial"/>
                <a:cs typeface="Arial"/>
              </a:rPr>
              <a:t>the logarithmic </a:t>
            </a:r>
            <a:r>
              <a:rPr sz="614" spc="-20" dirty="0">
                <a:latin typeface="Arial"/>
                <a:cs typeface="Arial"/>
              </a:rPr>
              <a:t>derivative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37" dirty="0">
                <a:latin typeface="Arial"/>
                <a:cs typeface="Arial"/>
              </a:rPr>
              <a:t>these </a:t>
            </a:r>
            <a:r>
              <a:rPr sz="614" spc="-14" dirty="0">
                <a:latin typeface="Arial"/>
                <a:cs typeface="Arial"/>
              </a:rPr>
              <a:t>func-  </a:t>
            </a:r>
            <a:r>
              <a:rPr sz="614" spc="-10" dirty="0">
                <a:latin typeface="Arial"/>
                <a:cs typeface="Arial"/>
              </a:rPr>
              <a:t>tions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(i.e.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find</a:t>
            </a:r>
            <a:r>
              <a:rPr sz="614" spc="41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i="1" spc="87" baseline="37037" dirty="0">
                <a:latin typeface="Arial"/>
                <a:cs typeface="Arial"/>
              </a:rPr>
              <a:t>j</a:t>
            </a:r>
            <a:r>
              <a:rPr sz="614" spc="58" dirty="0">
                <a:latin typeface="Times New Roman"/>
                <a:cs typeface="Times New Roman"/>
              </a:rPr>
              <a:t>(</a:t>
            </a:r>
            <a:r>
              <a:rPr sz="614" spc="58" dirty="0">
                <a:latin typeface="DejaVu Serif"/>
                <a:cs typeface="DejaVu Serif"/>
              </a:rPr>
              <a:t>x</a:t>
            </a:r>
            <a:r>
              <a:rPr sz="614" spc="58" dirty="0">
                <a:latin typeface="Times New Roman"/>
                <a:cs typeface="Times New Roman"/>
              </a:rPr>
              <a:t>)</a:t>
            </a:r>
            <a:r>
              <a:rPr sz="614" spc="58" dirty="0">
                <a:latin typeface="DejaVu Serif"/>
                <a:cs typeface="DejaVu Serif"/>
              </a:rPr>
              <a:t>/f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</a:t>
            </a:r>
            <a:r>
              <a:rPr sz="614" spc="31" dirty="0">
                <a:latin typeface="Arial"/>
                <a:cs typeface="Arial"/>
              </a:rPr>
              <a:t>)</a:t>
            </a:r>
            <a:endParaRPr sz="614">
              <a:latin typeface="Arial"/>
              <a:cs typeface="Arial"/>
            </a:endParaRPr>
          </a:p>
          <a:p>
            <a:pPr marL="428614">
              <a:spcBef>
                <a:spcPts val="303"/>
              </a:spcBef>
              <a:tabLst>
                <a:tab pos="864587" algn="l"/>
                <a:tab pos="1319610" algn="l"/>
              </a:tabLst>
            </a:pP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-7" dirty="0">
                <a:latin typeface="DejaVu Serif"/>
                <a:cs typeface="DejaVu Serif"/>
              </a:rPr>
              <a:t>x,	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-3" dirty="0">
                <a:latin typeface="Times New Roman"/>
                <a:cs typeface="Times New Roman"/>
              </a:rPr>
              <a:t>3</a:t>
            </a:r>
            <a:r>
              <a:rPr sz="614" spc="-3" dirty="0">
                <a:latin typeface="DejaVu Serif"/>
                <a:cs typeface="DejaVu Serif"/>
              </a:rPr>
              <a:t>x,	</a:t>
            </a:r>
            <a:r>
              <a:rPr sz="614" spc="14" dirty="0">
                <a:latin typeface="DejaVu Serif"/>
                <a:cs typeface="DejaVu Serif"/>
              </a:rPr>
              <a:t>h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2</a:t>
            </a:r>
            <a:endParaRPr sz="614" baseline="41666">
              <a:latin typeface="Times New Roman"/>
              <a:cs typeface="Times New Roman"/>
            </a:endParaRPr>
          </a:p>
          <a:p>
            <a:pPr marL="619974">
              <a:lnSpc>
                <a:spcPts val="290"/>
              </a:lnSpc>
              <a:spcBef>
                <a:spcPts val="242"/>
              </a:spcBef>
              <a:tabLst>
                <a:tab pos="1222630" algn="l"/>
                <a:tab pos="1702765" algn="l"/>
              </a:tabLst>
            </a:pPr>
            <a:r>
              <a:rPr sz="409" spc="44" dirty="0">
                <a:latin typeface="Times New Roman"/>
                <a:cs typeface="Times New Roman"/>
              </a:rPr>
              <a:t>2	2	2007</a:t>
            </a:r>
            <a:endParaRPr sz="409">
              <a:latin typeface="Times New Roman"/>
              <a:cs typeface="Times New Roman"/>
            </a:endParaRPr>
          </a:p>
          <a:p>
            <a:pPr marL="255003">
              <a:lnSpc>
                <a:spcPts val="535"/>
              </a:lnSpc>
              <a:tabLst>
                <a:tab pos="771071" algn="l"/>
                <a:tab pos="1373728" algn="l"/>
              </a:tabLst>
            </a:pPr>
            <a:r>
              <a:rPr sz="614" spc="14" dirty="0">
                <a:latin typeface="DejaVu Serif"/>
                <a:cs typeface="DejaVu Serif"/>
              </a:rPr>
              <a:t>k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31" dirty="0">
                <a:latin typeface="Times New Roman"/>
                <a:cs typeface="Times New Roman"/>
              </a:rPr>
              <a:t> </a:t>
            </a:r>
            <a:r>
              <a:rPr sz="614" spc="-10" dirty="0">
                <a:latin typeface="DejaVu Sans"/>
                <a:cs typeface="DejaVu Sans"/>
              </a:rPr>
              <a:t>−</a:t>
            </a:r>
            <a:r>
              <a:rPr sz="614" spc="-10" dirty="0">
                <a:latin typeface="DejaVu Serif"/>
                <a:cs typeface="DejaVu Serif"/>
              </a:rPr>
              <a:t>x</a:t>
            </a:r>
            <a:r>
              <a:rPr sz="614" spc="92" dirty="0">
                <a:latin typeface="DejaVu Serif"/>
                <a:cs typeface="DejaVu Serif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,	A</a:t>
            </a:r>
            <a:r>
              <a:rPr sz="614" spc="-24" dirty="0">
                <a:latin typeface="Times New Roman"/>
                <a:cs typeface="Times New Roman"/>
              </a:rPr>
              <a:t>(</a:t>
            </a:r>
            <a:r>
              <a:rPr sz="614" spc="-24" dirty="0">
                <a:latin typeface="DejaVu Serif"/>
                <a:cs typeface="DejaVu Serif"/>
              </a:rPr>
              <a:t>x</a:t>
            </a:r>
            <a:r>
              <a:rPr sz="614" spc="-24" dirty="0">
                <a:latin typeface="Times New Roman"/>
                <a:cs typeface="Times New Roman"/>
              </a:rPr>
              <a:t>) 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2007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85" dirty="0">
                <a:latin typeface="DejaVu Serif"/>
                <a:cs typeface="DejaVu Serif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,	</a:t>
            </a:r>
            <a:r>
              <a:rPr sz="614" spc="14" dirty="0">
                <a:latin typeface="DejaVu Serif"/>
                <a:cs typeface="DejaVu Serif"/>
              </a:rPr>
              <a:t>m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97908" y="623425"/>
            <a:ext cx="173311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" dirty="0">
                <a:latin typeface="Arial"/>
                <a:cs typeface="Arial"/>
              </a:rPr>
              <a:t>(b) </a:t>
            </a:r>
            <a:r>
              <a:rPr sz="614" spc="-41" dirty="0">
                <a:latin typeface="Arial"/>
                <a:cs typeface="Arial"/>
              </a:rPr>
              <a:t>Show </a:t>
            </a:r>
            <a:r>
              <a:rPr sz="614" spc="10" dirty="0">
                <a:latin typeface="Arial"/>
                <a:cs typeface="Arial"/>
              </a:rPr>
              <a:t>that </a:t>
            </a:r>
            <a:r>
              <a:rPr sz="614" spc="-10" dirty="0">
                <a:latin typeface="Arial"/>
                <a:cs typeface="Arial"/>
              </a:rPr>
              <a:t>for </a:t>
            </a:r>
            <a:r>
              <a:rPr sz="614" spc="-31" dirty="0">
                <a:latin typeface="Arial"/>
                <a:cs typeface="Arial"/>
              </a:rPr>
              <a:t>any </a:t>
            </a:r>
            <a:r>
              <a:rPr sz="614" spc="-14" dirty="0">
                <a:latin typeface="Arial"/>
                <a:cs typeface="Arial"/>
              </a:rPr>
              <a:t>pair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functions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-31" dirty="0">
                <a:latin typeface="Arial"/>
                <a:cs typeface="Arial"/>
              </a:rPr>
              <a:t>and </a:t>
            </a:r>
            <a:r>
              <a:rPr sz="614" spc="-44" dirty="0">
                <a:latin typeface="DejaVu Serif"/>
                <a:cs typeface="DejaVu Serif"/>
              </a:rPr>
              <a:t>v </a:t>
            </a:r>
            <a:r>
              <a:rPr sz="614" spc="-41" dirty="0">
                <a:latin typeface="Arial"/>
                <a:cs typeface="Arial"/>
              </a:rPr>
              <a:t>one</a:t>
            </a:r>
            <a:endParaRPr sz="614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2624" y="718320"/>
            <a:ext cx="12772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44" dirty="0">
                <a:latin typeface="Arial"/>
                <a:cs typeface="Arial"/>
              </a:rPr>
              <a:t>has</a:t>
            </a:r>
            <a:endParaRPr sz="614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22017" y="828550"/>
            <a:ext cx="18573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-41" dirty="0">
                <a:latin typeface="DejaVu Serif"/>
                <a:cs typeface="DejaVu Serif"/>
              </a:rPr>
              <a:t>u</a:t>
            </a:r>
            <a:r>
              <a:rPr sz="614" spc="-17" dirty="0">
                <a:latin typeface="DejaVu Serif"/>
                <a:cs typeface="DejaVu Serif"/>
              </a:rPr>
              <a:t>v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i="1" spc="82" baseline="37037" dirty="0">
                <a:latin typeface="Arial"/>
                <a:cs typeface="Arial"/>
              </a:rPr>
              <a:t>j</a:t>
            </a:r>
            <a:endParaRPr sz="614" baseline="37037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30676" y="945737"/>
            <a:ext cx="173182" cy="0"/>
          </a:xfrm>
          <a:custGeom>
            <a:avLst/>
            <a:gdLst/>
            <a:ahLst/>
            <a:cxnLst/>
            <a:rect l="l" t="t" r="r" b="b"/>
            <a:pathLst>
              <a:path w="254000">
                <a:moveTo>
                  <a:pt x="0" y="0"/>
                </a:moveTo>
                <a:lnTo>
                  <a:pt x="25340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/>
          <p:nvPr/>
        </p:nvSpPr>
        <p:spPr>
          <a:xfrm>
            <a:off x="7230548" y="945737"/>
            <a:ext cx="69273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434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4" name="object 14"/>
          <p:cNvSpPr txBox="1"/>
          <p:nvPr/>
        </p:nvSpPr>
        <p:spPr>
          <a:xfrm>
            <a:off x="7127306" y="878842"/>
            <a:ext cx="27146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0020" algn="l"/>
              </a:tabLst>
            </a:pPr>
            <a:r>
              <a:rPr sz="614" spc="139" dirty="0">
                <a:latin typeface="Times New Roman"/>
                <a:cs typeface="Times New Roman"/>
              </a:rPr>
              <a:t>=	+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21890" y="795645"/>
            <a:ext cx="265401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5690" algn="l"/>
              </a:tabLst>
            </a:pPr>
            <a:r>
              <a:rPr sz="920" spc="-51" baseline="-24691" dirty="0">
                <a:latin typeface="DejaVu Serif"/>
                <a:cs typeface="DejaVu Serif"/>
              </a:rPr>
              <a:t>u</a:t>
            </a:r>
            <a:r>
              <a:rPr sz="409" i="1" spc="55" dirty="0">
                <a:latin typeface="Arial"/>
                <a:cs typeface="Arial"/>
              </a:rPr>
              <a:t>j	</a:t>
            </a:r>
            <a:r>
              <a:rPr sz="920" spc="-35" baseline="-24691" dirty="0">
                <a:latin typeface="DejaVu Serif"/>
                <a:cs typeface="DejaVu Serif"/>
              </a:rPr>
              <a:t>v</a:t>
            </a:r>
            <a:r>
              <a:rPr sz="409" i="1" spc="55" dirty="0">
                <a:latin typeface="Arial"/>
                <a:cs typeface="Arial"/>
              </a:rPr>
              <a:t>j</a:t>
            </a:r>
            <a:endParaRPr sz="409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417940" y="945737"/>
            <a:ext cx="64943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502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 txBox="1"/>
          <p:nvPr/>
        </p:nvSpPr>
        <p:spPr>
          <a:xfrm>
            <a:off x="6964671" y="931498"/>
            <a:ext cx="51261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77084" algn="l"/>
                <a:tab pos="464548" algn="l"/>
              </a:tabLst>
            </a:pPr>
            <a:r>
              <a:rPr sz="614" spc="-41" dirty="0">
                <a:latin typeface="DejaVu Serif"/>
                <a:cs typeface="DejaVu Serif"/>
              </a:rPr>
              <a:t>uv	</a:t>
            </a:r>
            <a:r>
              <a:rPr sz="614" spc="-34" dirty="0">
                <a:latin typeface="DejaVu Serif"/>
                <a:cs typeface="DejaVu Serif"/>
              </a:rPr>
              <a:t>u	</a:t>
            </a:r>
            <a:r>
              <a:rPr sz="614" spc="-44" dirty="0">
                <a:latin typeface="DejaVu Serif"/>
                <a:cs typeface="DejaVu Serif"/>
              </a:rPr>
              <a:t>v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82115" y="1025588"/>
            <a:ext cx="20695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u/</a:t>
            </a:r>
            <a:r>
              <a:rPr sz="614" spc="31" dirty="0">
                <a:latin typeface="DejaVu Serif"/>
                <a:cs typeface="DejaVu Serif"/>
              </a:rPr>
              <a:t>v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71541" y="1018486"/>
            <a:ext cx="36368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55" dirty="0">
                <a:latin typeface="Arial"/>
                <a:cs typeface="Arial"/>
              </a:rPr>
              <a:t>j</a:t>
            </a:r>
            <a:endParaRPr sz="409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890774" y="1142774"/>
            <a:ext cx="213014" cy="0"/>
          </a:xfrm>
          <a:custGeom>
            <a:avLst/>
            <a:gdLst/>
            <a:ahLst/>
            <a:cxnLst/>
            <a:rect l="l" t="t" r="r" b="b"/>
            <a:pathLst>
              <a:path w="312420">
                <a:moveTo>
                  <a:pt x="0" y="0"/>
                </a:moveTo>
                <a:lnTo>
                  <a:pt x="311924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7230548" y="1142774"/>
            <a:ext cx="69273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434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 txBox="1"/>
          <p:nvPr/>
        </p:nvSpPr>
        <p:spPr>
          <a:xfrm>
            <a:off x="7127306" y="1075888"/>
            <a:ext cx="27146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0020" algn="l"/>
              </a:tabLst>
            </a:pP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-27" dirty="0">
                <a:latin typeface="DejaVu Sans"/>
                <a:cs typeface="DejaVu Sans"/>
              </a:rPr>
              <a:t>−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21890" y="1025674"/>
            <a:ext cx="24375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5690" algn="l"/>
              </a:tabLst>
            </a:pPr>
            <a:r>
              <a:rPr sz="614" spc="-34" dirty="0">
                <a:latin typeface="DejaVu Serif"/>
                <a:cs typeface="DejaVu Serif"/>
              </a:rPr>
              <a:t>u	</a:t>
            </a:r>
            <a:r>
              <a:rPr sz="614" spc="-44" dirty="0">
                <a:latin typeface="DejaVu Serif"/>
                <a:cs typeface="DejaVu Serif"/>
              </a:rPr>
              <a:t>v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67809" y="1018572"/>
            <a:ext cx="219508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1361" algn="l"/>
              </a:tabLst>
            </a:pPr>
            <a:r>
              <a:rPr sz="409" i="1" spc="55" dirty="0">
                <a:latin typeface="Arial"/>
                <a:cs typeface="Arial"/>
              </a:rPr>
              <a:t>j	j</a:t>
            </a:r>
            <a:endParaRPr sz="409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417940" y="1142774"/>
            <a:ext cx="64943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502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6924770" y="1128544"/>
            <a:ext cx="5524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7347" algn="l"/>
                <a:tab pos="504379" algn="l"/>
              </a:tabLst>
            </a:pPr>
            <a:r>
              <a:rPr sz="614" spc="10" dirty="0">
                <a:latin typeface="DejaVu Serif"/>
                <a:cs typeface="DejaVu Serif"/>
              </a:rPr>
              <a:t>u/v	</a:t>
            </a:r>
            <a:r>
              <a:rPr sz="614" spc="-34" dirty="0">
                <a:latin typeface="DejaVu Serif"/>
                <a:cs typeface="DejaVu Serif"/>
              </a:rPr>
              <a:t>u	</a:t>
            </a:r>
            <a:r>
              <a:rPr sz="614" spc="-44" dirty="0">
                <a:latin typeface="DejaVu Serif"/>
                <a:cs typeface="DejaVu Serif"/>
              </a:rPr>
              <a:t>v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44903" y="1253729"/>
            <a:ext cx="6321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DejaVu Serif"/>
                <a:cs typeface="DejaVu Serif"/>
              </a:rPr>
              <a:t>u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90822" y="1246627"/>
            <a:ext cx="5715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85" dirty="0">
                <a:latin typeface="Arial"/>
                <a:cs typeface="Arial"/>
              </a:rPr>
              <a:t>n</a:t>
            </a:r>
            <a:endParaRPr sz="409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08327" y="1191011"/>
            <a:ext cx="18054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35078" algn="l"/>
              </a:tabLst>
            </a:pPr>
            <a:r>
              <a:rPr sz="614" spc="116" dirty="0">
                <a:latin typeface="Arial"/>
                <a:cs typeface="Arial"/>
              </a:rPr>
              <a:t>.	</a:t>
            </a:r>
            <a:r>
              <a:rPr sz="614" spc="-92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71541" y="1234937"/>
            <a:ext cx="36368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55" dirty="0">
                <a:latin typeface="Arial"/>
                <a:cs typeface="Arial"/>
              </a:rPr>
              <a:t>j</a:t>
            </a:r>
            <a:endParaRPr sz="409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916986" y="1378674"/>
            <a:ext cx="186603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48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 txBox="1"/>
          <p:nvPr/>
        </p:nvSpPr>
        <p:spPr>
          <a:xfrm>
            <a:off x="6956523" y="1342155"/>
            <a:ext cx="103043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-51" baseline="-15432" dirty="0">
                <a:latin typeface="DejaVu Serif"/>
                <a:cs typeface="DejaVu Serif"/>
              </a:rPr>
              <a:t>u</a:t>
            </a:r>
            <a:r>
              <a:rPr sz="409" i="1" spc="85" dirty="0">
                <a:latin typeface="Arial"/>
                <a:cs typeface="Arial"/>
              </a:rPr>
              <a:t>n</a:t>
            </a:r>
            <a:endParaRPr sz="409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300852" y="1378674"/>
            <a:ext cx="69273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434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 txBox="1"/>
          <p:nvPr/>
        </p:nvSpPr>
        <p:spPr>
          <a:xfrm>
            <a:off x="7127306" y="1228592"/>
            <a:ext cx="247217" cy="23913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695"/>
              </a:lnSpc>
              <a:spcBef>
                <a:spcPts val="65"/>
              </a:spcBef>
            </a:pPr>
            <a:r>
              <a:rPr sz="920" spc="-51" baseline="-24691" dirty="0">
                <a:latin typeface="DejaVu Serif"/>
                <a:cs typeface="DejaVu Serif"/>
              </a:rPr>
              <a:t>u</a:t>
            </a:r>
            <a:r>
              <a:rPr sz="409" i="1" spc="55" dirty="0">
                <a:latin typeface="Arial"/>
                <a:cs typeface="Arial"/>
              </a:rPr>
              <a:t>j</a:t>
            </a:r>
            <a:endParaRPr sz="409">
              <a:latin typeface="Arial"/>
              <a:cs typeface="Arial"/>
            </a:endParaRPr>
          </a:p>
          <a:p>
            <a:pPr marL="8659">
              <a:lnSpc>
                <a:spcPts val="535"/>
              </a:lnSpc>
            </a:pP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7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n</a:t>
            </a:r>
            <a:endParaRPr sz="614">
              <a:latin typeface="DejaVu Serif"/>
              <a:cs typeface="DejaVu Serif"/>
            </a:endParaRPr>
          </a:p>
          <a:p>
            <a:pPr marR="10391" algn="r">
              <a:lnSpc>
                <a:spcPts val="575"/>
              </a:lnSpc>
            </a:pPr>
            <a:r>
              <a:rPr sz="614" spc="-34" dirty="0">
                <a:latin typeface="DejaVu Serif"/>
                <a:cs typeface="DejaVu Serif"/>
              </a:rPr>
              <a:t>u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142118" y="1525676"/>
            <a:ext cx="112524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125. </a:t>
            </a:r>
            <a:r>
              <a:rPr sz="614" b="1" spc="31" dirty="0">
                <a:latin typeface="Arial"/>
                <a:cs typeface="Arial"/>
              </a:rPr>
              <a:t>(a) </a:t>
            </a:r>
            <a:r>
              <a:rPr sz="614" spc="-10" dirty="0">
                <a:latin typeface="Arial"/>
                <a:cs typeface="Arial"/>
              </a:rPr>
              <a:t>Find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i="1" spc="66" baseline="37037" dirty="0">
                <a:latin typeface="Arial"/>
                <a:cs typeface="Arial"/>
              </a:rPr>
              <a:t>j</a:t>
            </a:r>
            <a:r>
              <a:rPr sz="614" spc="44" dirty="0">
                <a:latin typeface="Times New Roman"/>
                <a:cs typeface="Times New Roman"/>
              </a:rPr>
              <a:t>(</a:t>
            </a:r>
            <a:r>
              <a:rPr sz="614" spc="44" dirty="0">
                <a:latin typeface="DejaVu Serif"/>
                <a:cs typeface="DejaVu Serif"/>
              </a:rPr>
              <a:t>x</a:t>
            </a:r>
            <a:r>
              <a:rPr sz="614" spc="44" dirty="0">
                <a:latin typeface="Times New Roman"/>
                <a:cs typeface="Times New Roman"/>
              </a:rPr>
              <a:t>)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20" dirty="0">
                <a:latin typeface="DejaVu Serif"/>
                <a:cs typeface="DejaVu Serif"/>
              </a:rPr>
              <a:t>g</a:t>
            </a:r>
            <a:r>
              <a:rPr sz="614" i="1" spc="30" baseline="37037" dirty="0">
                <a:latin typeface="Arial"/>
                <a:cs typeface="Arial"/>
              </a:rPr>
              <a:t>j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31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Arial"/>
                <a:cs typeface="Arial"/>
              </a:rPr>
              <a:t>if</a:t>
            </a:r>
            <a:endParaRPr sz="614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823753" y="1659919"/>
            <a:ext cx="23163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</a:t>
            </a:r>
            <a:endParaRPr sz="614" baseline="37037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812461" y="1777027"/>
            <a:ext cx="258907" cy="0"/>
          </a:xfrm>
          <a:custGeom>
            <a:avLst/>
            <a:gdLst/>
            <a:ahLst/>
            <a:cxnLst/>
            <a:rect l="l" t="t" r="r" b="b"/>
            <a:pathLst>
              <a:path w="379729">
                <a:moveTo>
                  <a:pt x="0" y="0"/>
                </a:moveTo>
                <a:lnTo>
                  <a:pt x="37913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 txBox="1"/>
          <p:nvPr/>
        </p:nvSpPr>
        <p:spPr>
          <a:xfrm>
            <a:off x="6532583" y="1710132"/>
            <a:ext cx="579726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  <a:tabLst>
                <a:tab pos="548539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spc="-24" dirty="0">
                <a:latin typeface="DejaVu Serif"/>
                <a:cs typeface="DejaVu Serif"/>
              </a:rPr>
              <a:t>,</a:t>
            </a:r>
            <a:endParaRPr sz="614">
              <a:latin typeface="DejaVu Serif"/>
              <a:cs typeface="DejaVu Serif"/>
            </a:endParaRPr>
          </a:p>
          <a:p>
            <a:pPr marL="279680">
              <a:lnSpc>
                <a:spcPts val="575"/>
              </a:lnSpc>
            </a:pPr>
            <a:r>
              <a:rPr sz="614" spc="17" dirty="0">
                <a:latin typeface="Times New Roman"/>
                <a:cs typeface="Times New Roman"/>
              </a:rPr>
              <a:t>2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25" baseline="23148" dirty="0">
                <a:latin typeface="Times New Roman"/>
                <a:cs typeface="Times New Roman"/>
              </a:rPr>
              <a:t>4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12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7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532595" y="1659919"/>
            <a:ext cx="27579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" dirty="0">
                <a:latin typeface="Times New Roman"/>
                <a:cs typeface="Times New Roman"/>
              </a:rPr>
              <a:t>2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25" baseline="37037" dirty="0">
                <a:latin typeface="Times New Roman"/>
                <a:cs typeface="Times New Roman"/>
              </a:rPr>
              <a:t>4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7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41245" y="1777027"/>
            <a:ext cx="258907" cy="0"/>
          </a:xfrm>
          <a:custGeom>
            <a:avLst/>
            <a:gdLst/>
            <a:ahLst/>
            <a:cxnLst/>
            <a:rect l="l" t="t" r="r" b="b"/>
            <a:pathLst>
              <a:path w="379729">
                <a:moveTo>
                  <a:pt x="0" y="0"/>
                </a:moveTo>
                <a:lnTo>
                  <a:pt x="37913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 txBox="1"/>
          <p:nvPr/>
        </p:nvSpPr>
        <p:spPr>
          <a:xfrm>
            <a:off x="7267722" y="1710132"/>
            <a:ext cx="573232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  <a:tabLst>
                <a:tab pos="542045" algn="l"/>
              </a:tabLst>
            </a:pPr>
            <a:r>
              <a:rPr sz="614" spc="-75" dirty="0">
                <a:latin typeface="DejaVu Serif"/>
                <a:cs typeface="DejaVu Serif"/>
              </a:rPr>
              <a:t>g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spc="-24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  <a:p>
            <a:pPr marL="293102">
              <a:lnSpc>
                <a:spcPts val="575"/>
              </a:lnSpc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35957" y="1876707"/>
            <a:ext cx="1204047" cy="38635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5153">
              <a:spcBef>
                <a:spcPts val="65"/>
              </a:spcBef>
            </a:pPr>
            <a:r>
              <a:rPr sz="614" spc="-10" dirty="0">
                <a:latin typeface="Arial"/>
                <a:cs typeface="Arial"/>
              </a:rPr>
              <a:t>Note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14" dirty="0">
                <a:latin typeface="Arial"/>
                <a:cs typeface="Arial"/>
              </a:rPr>
              <a:t>that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1</a:t>
            </a:r>
            <a:r>
              <a:rPr sz="614" spc="17" dirty="0">
                <a:latin typeface="DejaVu Serif"/>
                <a:cs typeface="DejaVu Serif"/>
              </a:rPr>
              <a:t>/g</a:t>
            </a:r>
            <a:r>
              <a:rPr sz="614" spc="17" dirty="0">
                <a:latin typeface="Times New Roman"/>
                <a:cs typeface="Times New Roman"/>
              </a:rPr>
              <a:t>(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45036" indent="-136377">
              <a:spcBef>
                <a:spcPts val="10"/>
              </a:spcBef>
              <a:buFont typeface="Arial"/>
              <a:buAutoNum type="alphaLcParenBoth" startAt="2"/>
              <a:tabLst>
                <a:tab pos="145469" algn="l"/>
              </a:tabLst>
            </a:pPr>
            <a:r>
              <a:rPr sz="614" spc="-34" dirty="0">
                <a:latin typeface="Arial"/>
                <a:cs typeface="Arial"/>
              </a:rPr>
              <a:t>Is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3" dirty="0">
                <a:latin typeface="Arial"/>
                <a:cs typeface="Arial"/>
              </a:rPr>
              <a:t>true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i="1" spc="66" baseline="37037" dirty="0">
                <a:latin typeface="Arial"/>
                <a:cs typeface="Arial"/>
              </a:rPr>
              <a:t>j</a:t>
            </a:r>
            <a:r>
              <a:rPr sz="614" spc="44" dirty="0">
                <a:latin typeface="Times New Roman"/>
                <a:cs typeface="Times New Roman"/>
              </a:rPr>
              <a:t>(</a:t>
            </a:r>
            <a:r>
              <a:rPr sz="614" spc="44" dirty="0">
                <a:latin typeface="DejaVu Serif"/>
                <a:cs typeface="DejaVu Serif"/>
              </a:rPr>
              <a:t>x</a:t>
            </a:r>
            <a:r>
              <a:rPr sz="614" spc="4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102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1</a:t>
            </a:r>
            <a:r>
              <a:rPr sz="614" spc="20" dirty="0">
                <a:latin typeface="DejaVu Serif"/>
                <a:cs typeface="DejaVu Serif"/>
              </a:rPr>
              <a:t>/g</a:t>
            </a:r>
            <a:r>
              <a:rPr sz="614" i="1" spc="30" baseline="37037" dirty="0">
                <a:latin typeface="Arial"/>
                <a:cs typeface="Arial"/>
              </a:rPr>
              <a:t>j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139408" indent="-130749">
              <a:spcBef>
                <a:spcPts val="10"/>
              </a:spcBef>
              <a:buFont typeface="Arial"/>
              <a:buAutoNum type="alphaLcParenBoth" startAt="2"/>
              <a:tabLst>
                <a:tab pos="139840" algn="l"/>
              </a:tabLst>
            </a:pPr>
            <a:r>
              <a:rPr sz="614" spc="-34" dirty="0">
                <a:latin typeface="Arial"/>
                <a:cs typeface="Arial"/>
              </a:rPr>
              <a:t>Is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3" dirty="0">
                <a:latin typeface="Arial"/>
                <a:cs typeface="Arial"/>
              </a:rPr>
              <a:t>true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g</a:t>
            </a:r>
            <a:r>
              <a:rPr sz="614" i="1" spc="41" baseline="37037" dirty="0">
                <a:latin typeface="Arial"/>
                <a:cs typeface="Arial"/>
              </a:rPr>
              <a:t>−</a:t>
            </a:r>
            <a:r>
              <a:rPr sz="614" spc="41" baseline="37037" dirty="0">
                <a:latin typeface="Times New Roman"/>
                <a:cs typeface="Times New Roman"/>
              </a:rPr>
              <a:t>1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7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145036" indent="-136377">
              <a:spcBef>
                <a:spcPts val="14"/>
              </a:spcBef>
              <a:buFont typeface="Arial"/>
              <a:buAutoNum type="alphaLcParenBoth" startAt="2"/>
              <a:tabLst>
                <a:tab pos="145469" algn="l"/>
              </a:tabLst>
            </a:pPr>
            <a:r>
              <a:rPr sz="614" spc="-34" dirty="0">
                <a:latin typeface="Arial"/>
                <a:cs typeface="Arial"/>
              </a:rPr>
              <a:t>Is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3" dirty="0">
                <a:latin typeface="Arial"/>
                <a:cs typeface="Arial"/>
              </a:rPr>
              <a:t>true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g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i="1" spc="41" baseline="37037" dirty="0">
                <a:latin typeface="Arial"/>
                <a:cs typeface="Arial"/>
              </a:rPr>
              <a:t>−</a:t>
            </a:r>
            <a:r>
              <a:rPr sz="614" spc="41" baseline="37037" dirty="0">
                <a:latin typeface="Times New Roman"/>
                <a:cs typeface="Times New Roman"/>
              </a:rPr>
              <a:t>1</a:t>
            </a:r>
            <a:r>
              <a:rPr sz="614" spc="27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42119" y="2395073"/>
            <a:ext cx="1999817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59746" algn="r">
              <a:lnSpc>
                <a:spcPts val="273"/>
              </a:lnSpc>
              <a:spcBef>
                <a:spcPts val="65"/>
              </a:spcBef>
              <a:tabLst>
                <a:tab pos="296566" algn="l"/>
              </a:tabLst>
            </a:pPr>
            <a:r>
              <a:rPr sz="409" spc="44" dirty="0">
                <a:latin typeface="Times New Roman"/>
                <a:cs typeface="Times New Roman"/>
              </a:rPr>
              <a:t>2	2</a:t>
            </a:r>
            <a:endParaRPr sz="409">
              <a:latin typeface="Times New Roman"/>
              <a:cs typeface="Times New Roman"/>
            </a:endParaRPr>
          </a:p>
          <a:p>
            <a:pPr marL="8659">
              <a:lnSpc>
                <a:spcPts val="518"/>
              </a:lnSpc>
            </a:pPr>
            <a:r>
              <a:rPr sz="614" b="1" dirty="0">
                <a:latin typeface="Arial"/>
                <a:cs typeface="Arial"/>
              </a:rPr>
              <a:t>126.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 </a:t>
            </a:r>
            <a:r>
              <a:rPr sz="614" b="1" spc="31" dirty="0">
                <a:latin typeface="Arial"/>
                <a:cs typeface="Arial"/>
              </a:rPr>
              <a:t>(a) </a:t>
            </a:r>
            <a:r>
              <a:rPr sz="614" spc="-10" dirty="0">
                <a:latin typeface="Arial"/>
                <a:cs typeface="Arial"/>
              </a:rPr>
              <a:t>Let 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t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17" dirty="0">
                <a:latin typeface="Times New Roman"/>
                <a:cs typeface="Times New Roman"/>
              </a:rPr>
              <a:t>(1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-20" dirty="0">
                <a:latin typeface="DejaVu Serif"/>
                <a:cs typeface="DejaVu Serif"/>
              </a:rPr>
              <a:t>t 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41" dirty="0">
                <a:latin typeface="DejaVu Serif"/>
                <a:cs typeface="DejaVu Serif"/>
              </a:rPr>
              <a:t>/</a:t>
            </a:r>
            <a:r>
              <a:rPr sz="614" spc="41" dirty="0">
                <a:latin typeface="Times New Roman"/>
                <a:cs typeface="Times New Roman"/>
              </a:rPr>
              <a:t>(1 </a:t>
            </a:r>
            <a:r>
              <a:rPr sz="614" spc="130" dirty="0">
                <a:latin typeface="Times New Roman"/>
                <a:cs typeface="Times New Roman"/>
              </a:rPr>
              <a:t>+ </a:t>
            </a:r>
            <a:r>
              <a:rPr sz="614" spc="-20" dirty="0">
                <a:latin typeface="DejaVu Serif"/>
                <a:cs typeface="DejaVu Serif"/>
              </a:rPr>
              <a:t>t</a:t>
            </a:r>
            <a:r>
              <a:rPr sz="614" spc="-24" dirty="0">
                <a:latin typeface="DejaVu Serif"/>
                <a:cs typeface="DejaVu Serif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35957" y="2497070"/>
            <a:ext cx="1906299" cy="484369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5153" marR="3464" algn="just">
              <a:lnSpc>
                <a:spcPct val="101499"/>
              </a:lnSpc>
              <a:spcBef>
                <a:spcPts val="55"/>
              </a:spcBef>
            </a:pPr>
            <a:r>
              <a:rPr sz="614" spc="10" dirty="0">
                <a:latin typeface="DejaVu Serif"/>
                <a:cs typeface="DejaVu Serif"/>
              </a:rPr>
              <a:t>y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t</a:t>
            </a:r>
            <a:r>
              <a:rPr sz="614" spc="10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31" dirty="0">
                <a:latin typeface="Times New Roman"/>
                <a:cs typeface="Times New Roman"/>
              </a:rPr>
              <a:t>2</a:t>
            </a:r>
            <a:r>
              <a:rPr sz="614" spc="31" dirty="0">
                <a:latin typeface="DejaVu Serif"/>
                <a:cs typeface="DejaVu Serif"/>
              </a:rPr>
              <a:t>t/</a:t>
            </a:r>
            <a:r>
              <a:rPr sz="614" spc="31" dirty="0">
                <a:latin typeface="Times New Roman"/>
                <a:cs typeface="Times New Roman"/>
              </a:rPr>
              <a:t>(1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31" dirty="0">
                <a:latin typeface="DejaVu Serif"/>
                <a:cs typeface="DejaVu Serif"/>
              </a:rPr>
              <a:t>t</a:t>
            </a:r>
            <a:r>
              <a:rPr sz="614" spc="46" baseline="37037" dirty="0">
                <a:latin typeface="Times New Roman"/>
                <a:cs typeface="Times New Roman"/>
              </a:rPr>
              <a:t>2</a:t>
            </a:r>
            <a:r>
              <a:rPr sz="614" spc="31" dirty="0">
                <a:latin typeface="Times New Roman"/>
                <a:cs typeface="Times New Roman"/>
              </a:rPr>
              <a:t>)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u</a:t>
            </a:r>
            <a:r>
              <a:rPr sz="614" spc="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t</a:t>
            </a:r>
            <a:r>
              <a:rPr sz="614" spc="7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24" dirty="0">
                <a:latin typeface="DejaVu Serif"/>
                <a:cs typeface="DejaVu Serif"/>
              </a:rPr>
              <a:t>y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t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DejaVu Serif"/>
                <a:cs typeface="DejaVu Serif"/>
              </a:rPr>
              <a:t>/x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t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Arial"/>
                <a:cs typeface="Arial"/>
              </a:rPr>
              <a:t>. </a:t>
            </a:r>
            <a:r>
              <a:rPr sz="614" spc="-3" dirty="0">
                <a:latin typeface="Arial"/>
                <a:cs typeface="Arial"/>
              </a:rPr>
              <a:t>Find </a:t>
            </a:r>
            <a:r>
              <a:rPr sz="614" spc="-7" dirty="0">
                <a:latin typeface="DejaVu Serif"/>
                <a:cs typeface="DejaVu Serif"/>
              </a:rPr>
              <a:t>dx/dt</a:t>
            </a:r>
            <a:r>
              <a:rPr sz="614" spc="-7" dirty="0">
                <a:latin typeface="Arial"/>
                <a:cs typeface="Arial"/>
              </a:rPr>
              <a:t>,  </a:t>
            </a:r>
            <a:r>
              <a:rPr sz="614" spc="-14" dirty="0">
                <a:latin typeface="DejaVu Serif"/>
                <a:cs typeface="DejaVu Serif"/>
              </a:rPr>
              <a:t>dy/dt</a:t>
            </a:r>
            <a:r>
              <a:rPr sz="614" spc="-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5153" marR="14287" indent="-6927" algn="just">
              <a:lnSpc>
                <a:spcPct val="101499"/>
              </a:lnSpc>
            </a:pPr>
            <a:r>
              <a:rPr sz="614" b="1" spc="24" dirty="0">
                <a:latin typeface="Arial"/>
                <a:cs typeface="Arial"/>
              </a:rPr>
              <a:t>(b) </a:t>
            </a:r>
            <a:r>
              <a:rPr sz="614" spc="-27" dirty="0">
                <a:latin typeface="Arial"/>
                <a:cs typeface="Arial"/>
              </a:rPr>
              <a:t>Now </a:t>
            </a:r>
            <a:r>
              <a:rPr sz="614" spc="7" dirty="0">
                <a:latin typeface="Arial"/>
                <a:cs typeface="Arial"/>
              </a:rPr>
              <a:t>that </a:t>
            </a:r>
            <a:r>
              <a:rPr sz="614" spc="-27" dirty="0">
                <a:latin typeface="Arial"/>
                <a:cs typeface="Arial"/>
              </a:rPr>
              <a:t>you’ve </a:t>
            </a:r>
            <a:r>
              <a:rPr sz="614" spc="-37" dirty="0">
                <a:latin typeface="Arial"/>
                <a:cs typeface="Arial"/>
              </a:rPr>
              <a:t>done </a:t>
            </a:r>
            <a:r>
              <a:rPr sz="614" b="1" spc="31" dirty="0">
                <a:latin typeface="Arial"/>
                <a:cs typeface="Arial"/>
              </a:rPr>
              <a:t>(a) </a:t>
            </a:r>
            <a:r>
              <a:rPr sz="614" spc="-20" dirty="0">
                <a:latin typeface="Arial"/>
                <a:cs typeface="Arial"/>
              </a:rPr>
              <a:t>there </a:t>
            </a:r>
            <a:r>
              <a:rPr sz="614" spc="-44" dirty="0">
                <a:latin typeface="Arial"/>
                <a:cs typeface="Arial"/>
              </a:rPr>
              <a:t>are </a:t>
            </a:r>
            <a:r>
              <a:rPr sz="614" spc="-17" dirty="0">
                <a:latin typeface="Arial"/>
                <a:cs typeface="Arial"/>
              </a:rPr>
              <a:t>two </a:t>
            </a:r>
            <a:r>
              <a:rPr sz="614" spc="-14" dirty="0">
                <a:latin typeface="Arial"/>
                <a:cs typeface="Arial"/>
              </a:rPr>
              <a:t>different </a:t>
            </a:r>
            <a:r>
              <a:rPr sz="614" spc="-51" dirty="0">
                <a:latin typeface="Arial"/>
                <a:cs typeface="Arial"/>
              </a:rPr>
              <a:t>ways 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finding </a:t>
            </a:r>
            <a:r>
              <a:rPr sz="614" spc="-14" dirty="0">
                <a:latin typeface="DejaVu Serif"/>
                <a:cs typeface="DejaVu Serif"/>
              </a:rPr>
              <a:t>du/dt</a:t>
            </a:r>
            <a:r>
              <a:rPr sz="614" spc="-14" dirty="0">
                <a:latin typeface="Arial"/>
                <a:cs typeface="Arial"/>
              </a:rPr>
              <a:t>. </a:t>
            </a:r>
            <a:r>
              <a:rPr sz="614" dirty="0">
                <a:latin typeface="Arial"/>
                <a:cs typeface="Arial"/>
              </a:rPr>
              <a:t>What </a:t>
            </a:r>
            <a:r>
              <a:rPr sz="614" spc="-41" dirty="0">
                <a:latin typeface="Arial"/>
                <a:cs typeface="Arial"/>
              </a:rPr>
              <a:t>are </a:t>
            </a:r>
            <a:r>
              <a:rPr sz="614" spc="-20" dirty="0">
                <a:latin typeface="Arial"/>
                <a:cs typeface="Arial"/>
              </a:rPr>
              <a:t>they, </a:t>
            </a:r>
            <a:r>
              <a:rPr sz="614" spc="-31" dirty="0">
                <a:latin typeface="Arial"/>
                <a:cs typeface="Arial"/>
              </a:rPr>
              <a:t>and </a:t>
            </a:r>
            <a:r>
              <a:rPr sz="614" spc="-51" dirty="0">
                <a:latin typeface="Arial"/>
                <a:cs typeface="Arial"/>
              </a:rPr>
              <a:t>use </a:t>
            </a:r>
            <a:r>
              <a:rPr sz="614" spc="-41" dirty="0">
                <a:latin typeface="Arial"/>
                <a:cs typeface="Arial"/>
              </a:rPr>
              <a:t>one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dirty="0">
                <a:latin typeface="Arial"/>
                <a:cs typeface="Arial"/>
              </a:rPr>
              <a:t>both </a:t>
            </a:r>
            <a:r>
              <a:rPr sz="614" spc="10" dirty="0">
                <a:latin typeface="Arial"/>
                <a:cs typeface="Arial"/>
              </a:rPr>
              <a:t>to  </a:t>
            </a:r>
            <a:r>
              <a:rPr sz="614" spc="-3" dirty="0">
                <a:latin typeface="Arial"/>
                <a:cs typeface="Arial"/>
              </a:rPr>
              <a:t>find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du/dt</a:t>
            </a:r>
            <a:r>
              <a:rPr sz="614" spc="-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58004" y="3149063"/>
            <a:ext cx="4089689" cy="98620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566821">
              <a:spcBef>
                <a:spcPts val="65"/>
              </a:spcBef>
            </a:pPr>
            <a:r>
              <a:rPr sz="682" b="1" spc="-31" dirty="0">
                <a:latin typeface="Georgia"/>
                <a:cs typeface="Georgia"/>
              </a:rPr>
              <a:t>9. </a:t>
            </a:r>
            <a:r>
              <a:rPr sz="682" b="1" spc="-24" dirty="0">
                <a:latin typeface="Georgia"/>
                <a:cs typeface="Georgia"/>
              </a:rPr>
              <a:t>Higher</a:t>
            </a:r>
            <a:r>
              <a:rPr sz="682" b="1" spc="44" dirty="0">
                <a:latin typeface="Georgia"/>
                <a:cs typeface="Georgia"/>
              </a:rPr>
              <a:t> </a:t>
            </a:r>
            <a:r>
              <a:rPr sz="682" b="1" spc="-17" dirty="0">
                <a:latin typeface="Georgia"/>
                <a:cs typeface="Georgia"/>
              </a:rPr>
              <a:t>Derivatives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24"/>
              </a:spcBef>
            </a:pPr>
            <a:endParaRPr sz="648">
              <a:latin typeface="Times New Roman"/>
              <a:cs typeface="Times New Roman"/>
            </a:endParaRPr>
          </a:p>
          <a:p>
            <a:pPr marL="8659" marR="3464" indent="158024" algn="just">
              <a:spcBef>
                <a:spcPts val="3"/>
              </a:spcBef>
            </a:pPr>
            <a:r>
              <a:rPr sz="682" b="1" spc="-3" dirty="0">
                <a:latin typeface="Georgia"/>
                <a:cs typeface="Georgia"/>
              </a:rPr>
              <a:t>9.1.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20" dirty="0">
                <a:latin typeface="Georgia"/>
                <a:cs typeface="Georgia"/>
              </a:rPr>
              <a:t>derivative </a:t>
            </a:r>
            <a:r>
              <a:rPr sz="682" b="1" spc="-34" dirty="0">
                <a:latin typeface="Georgia"/>
                <a:cs typeface="Georgia"/>
              </a:rPr>
              <a:t>is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24" dirty="0">
                <a:latin typeface="Georgia"/>
                <a:cs typeface="Georgia"/>
              </a:rPr>
              <a:t>function. </a:t>
            </a:r>
            <a:r>
              <a:rPr sz="682" spc="3" dirty="0">
                <a:latin typeface="Times New Roman"/>
                <a:cs typeface="Times New Roman"/>
              </a:rPr>
              <a:t>If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30" baseline="27777" dirty="0">
                <a:latin typeface="DejaVu Sans"/>
                <a:cs typeface="DejaVu Sans"/>
              </a:rPr>
              <a:t>j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a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some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exists </a:t>
            </a:r>
            <a:r>
              <a:rPr sz="682" spc="10" dirty="0">
                <a:latin typeface="Times New Roman"/>
                <a:cs typeface="Times New Roman"/>
              </a:rPr>
              <a:t>for </a:t>
            </a:r>
            <a:r>
              <a:rPr sz="682" spc="14" dirty="0">
                <a:latin typeface="Times New Roman"/>
                <a:cs typeface="Times New Roman"/>
              </a:rPr>
              <a:t>all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31" dirty="0">
                <a:latin typeface="Times New Roman"/>
                <a:cs typeface="Times New Roman"/>
              </a:rPr>
              <a:t>domain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85" dirty="0">
                <a:latin typeface="DejaVu Serif"/>
                <a:cs typeface="DejaVu Serif"/>
              </a:rPr>
              <a:t>f</a:t>
            </a:r>
            <a:r>
              <a:rPr sz="682" spc="85" dirty="0">
                <a:latin typeface="Times New Roman"/>
                <a:cs typeface="Times New Roman"/>
              </a:rPr>
              <a:t>, </a:t>
            </a:r>
            <a:r>
              <a:rPr sz="682" spc="41" dirty="0">
                <a:latin typeface="Times New Roman"/>
                <a:cs typeface="Times New Roman"/>
              </a:rPr>
              <a:t>then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have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new </a:t>
            </a:r>
            <a:r>
              <a:rPr sz="682" spc="20" dirty="0">
                <a:latin typeface="Times New Roman"/>
                <a:cs typeface="Times New Roman"/>
              </a:rPr>
              <a:t>function: </a:t>
            </a:r>
            <a:r>
              <a:rPr sz="682" spc="17" dirty="0">
                <a:latin typeface="Times New Roman"/>
                <a:cs typeface="Times New Roman"/>
              </a:rPr>
              <a:t>namely, </a:t>
            </a:r>
            <a:r>
              <a:rPr sz="682" spc="7" dirty="0">
                <a:latin typeface="Times New Roman"/>
                <a:cs typeface="Times New Roman"/>
              </a:rPr>
              <a:t>for </a:t>
            </a:r>
            <a:r>
              <a:rPr sz="682" spc="17" dirty="0">
                <a:latin typeface="Times New Roman"/>
                <a:cs typeface="Times New Roman"/>
              </a:rPr>
              <a:t>each </a:t>
            </a:r>
            <a:r>
              <a:rPr sz="682" spc="31" dirty="0">
                <a:latin typeface="Times New Roman"/>
                <a:cs typeface="Times New Roman"/>
              </a:rPr>
              <a:t>number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domain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compute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7" dirty="0">
                <a:latin typeface="Times New Roman"/>
                <a:cs typeface="Times New Roman"/>
              </a:rPr>
              <a:t>derivative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48" dirty="0">
                <a:latin typeface="Times New Roman"/>
                <a:cs typeface="Times New Roman"/>
              </a:rPr>
              <a:t>at that </a:t>
            </a:r>
            <a:r>
              <a:rPr sz="682" spc="17" dirty="0">
                <a:latin typeface="Times New Roman"/>
                <a:cs typeface="Times New Roman"/>
              </a:rPr>
              <a:t>number. </a:t>
            </a: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10" dirty="0">
                <a:latin typeface="Times New Roman"/>
                <a:cs typeface="Times New Roman"/>
              </a:rPr>
              <a:t>function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3" dirty="0">
                <a:latin typeface="Times New Roman"/>
                <a:cs typeface="Times New Roman"/>
              </a:rPr>
              <a:t>called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b="1" i="1" spc="58" dirty="0">
                <a:latin typeface="Times New Roman"/>
                <a:cs typeface="Times New Roman"/>
              </a:rPr>
              <a:t>derivative </a:t>
            </a:r>
            <a:r>
              <a:rPr sz="682" b="1" i="1" spc="55" dirty="0">
                <a:latin typeface="Times New Roman"/>
                <a:cs typeface="Times New Roman"/>
              </a:rPr>
              <a:t>function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4" dirty="0">
                <a:latin typeface="Times New Roman"/>
                <a:cs typeface="Times New Roman"/>
              </a:rPr>
              <a:t>,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31" dirty="0">
                <a:latin typeface="Times New Roman"/>
                <a:cs typeface="Times New Roman"/>
              </a:rPr>
              <a:t>it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denoted </a:t>
            </a:r>
            <a:r>
              <a:rPr sz="682" spc="7" dirty="0">
                <a:latin typeface="Times New Roman"/>
                <a:cs typeface="Times New Roman"/>
              </a:rPr>
              <a:t>by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51" baseline="27777" dirty="0">
                <a:latin typeface="DejaVu Sans"/>
                <a:cs typeface="DejaVu Sans"/>
              </a:rPr>
              <a:t>j</a:t>
            </a:r>
            <a:r>
              <a:rPr sz="682" spc="34" dirty="0">
                <a:latin typeface="Times New Roman"/>
                <a:cs typeface="Times New Roman"/>
              </a:rPr>
              <a:t>.  </a:t>
            </a:r>
            <a:r>
              <a:rPr sz="682" spc="-14" dirty="0">
                <a:latin typeface="Times New Roman"/>
                <a:cs typeface="Times New Roman"/>
              </a:rPr>
              <a:t>Now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spc="10" dirty="0">
                <a:latin typeface="Times New Roman"/>
                <a:cs typeface="Times New Roman"/>
              </a:rPr>
              <a:t>agreed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derivative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function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function,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can </a:t>
            </a:r>
            <a:r>
              <a:rPr sz="682" spc="24" dirty="0">
                <a:latin typeface="Times New Roman"/>
                <a:cs typeface="Times New Roman"/>
              </a:rPr>
              <a:t>repeat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process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34" dirty="0">
                <a:latin typeface="Times New Roman"/>
                <a:cs typeface="Times New Roman"/>
              </a:rPr>
              <a:t>try </a:t>
            </a:r>
            <a:r>
              <a:rPr sz="682" spc="27" dirty="0">
                <a:latin typeface="Times New Roman"/>
                <a:cs typeface="Times New Roman"/>
              </a:rPr>
              <a:t>to  </a:t>
            </a:r>
            <a:r>
              <a:rPr sz="682" spc="17" dirty="0">
                <a:latin typeface="Times New Roman"/>
                <a:cs typeface="Times New Roman"/>
              </a:rPr>
              <a:t>differentiate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derivative.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result, </a:t>
            </a:r>
            <a:r>
              <a:rPr sz="682" spc="-10" dirty="0">
                <a:latin typeface="Times New Roman"/>
                <a:cs typeface="Times New Roman"/>
              </a:rPr>
              <a:t>if </a:t>
            </a:r>
            <a:r>
              <a:rPr sz="682" spc="37" dirty="0">
                <a:latin typeface="Times New Roman"/>
                <a:cs typeface="Times New Roman"/>
              </a:rPr>
              <a:t>it </a:t>
            </a:r>
            <a:r>
              <a:rPr sz="682" spc="17" dirty="0">
                <a:latin typeface="Times New Roman"/>
                <a:cs typeface="Times New Roman"/>
              </a:rPr>
              <a:t>exists,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4" dirty="0">
                <a:latin typeface="Times New Roman"/>
                <a:cs typeface="Times New Roman"/>
              </a:rPr>
              <a:t>called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b="1" i="1" spc="44" dirty="0">
                <a:latin typeface="Times New Roman"/>
                <a:cs typeface="Times New Roman"/>
              </a:rPr>
              <a:t>second </a:t>
            </a:r>
            <a:r>
              <a:rPr sz="682" b="1" i="1" spc="58" dirty="0">
                <a:latin typeface="Times New Roman"/>
                <a:cs typeface="Times New Roman"/>
              </a:rPr>
              <a:t>derivative </a:t>
            </a:r>
            <a:r>
              <a:rPr sz="682" b="1" i="1" spc="51" dirty="0">
                <a:latin typeface="Times New Roman"/>
                <a:cs typeface="Times New Roman"/>
              </a:rPr>
              <a:t>of </a:t>
            </a:r>
            <a:r>
              <a:rPr sz="682" spc="85" dirty="0">
                <a:latin typeface="DejaVu Serif"/>
                <a:cs typeface="DejaVu Serif"/>
              </a:rPr>
              <a:t>f</a:t>
            </a:r>
            <a:r>
              <a:rPr sz="682" spc="85" dirty="0">
                <a:latin typeface="Times New Roman"/>
                <a:cs typeface="Times New Roman"/>
              </a:rPr>
              <a:t>. </a:t>
            </a:r>
            <a:r>
              <a:rPr sz="682" spc="48" dirty="0">
                <a:latin typeface="Times New Roman"/>
                <a:cs typeface="Times New Roman"/>
              </a:rPr>
              <a:t>It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denoted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jj</a:t>
            </a:r>
            <a:r>
              <a:rPr sz="682" spc="31" dirty="0">
                <a:latin typeface="Times New Roman"/>
                <a:cs typeface="Times New Roman"/>
              </a:rPr>
              <a:t>.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second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called </a:t>
            </a:r>
            <a:r>
              <a:rPr sz="682" spc="34" dirty="0">
                <a:latin typeface="Times New Roman"/>
                <a:cs typeface="Times New Roman"/>
              </a:rPr>
              <a:t>the third </a:t>
            </a:r>
            <a:r>
              <a:rPr sz="682" spc="14" dirty="0">
                <a:latin typeface="Times New Roman"/>
                <a:cs typeface="Times New Roman"/>
              </a:rPr>
              <a:t>derivative, </a:t>
            </a:r>
            <a:r>
              <a:rPr sz="682" spc="31" dirty="0">
                <a:latin typeface="Times New Roman"/>
                <a:cs typeface="Times New Roman"/>
              </a:rPr>
              <a:t>written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jjj</a:t>
            </a:r>
            <a:r>
              <a:rPr sz="682" spc="31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dirty="0">
                <a:latin typeface="Times New Roman"/>
                <a:cs typeface="Times New Roman"/>
              </a:rPr>
              <a:t>so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on.</a:t>
            </a:r>
            <a:endParaRPr sz="682">
              <a:latin typeface="Times New Roman"/>
              <a:cs typeface="Times New Roman"/>
            </a:endParaRPr>
          </a:p>
          <a:p>
            <a:pPr marL="166683">
              <a:spcBef>
                <a:spcPts val="347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DejaVu Serif"/>
                <a:cs typeface="DejaVu Serif"/>
              </a:rPr>
              <a:t>n</a:t>
            </a:r>
            <a:r>
              <a:rPr sz="682" spc="24" dirty="0">
                <a:latin typeface="Times New Roman"/>
                <a:cs typeface="Times New Roman"/>
              </a:rPr>
              <a:t>th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24" dirty="0">
                <a:latin typeface="Times New Roman"/>
                <a:cs typeface="Times New Roman"/>
              </a:rPr>
              <a:t>denoted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66" baseline="27777" dirty="0">
                <a:latin typeface="Times New Roman"/>
                <a:cs typeface="Times New Roman"/>
              </a:rPr>
              <a:t>(</a:t>
            </a:r>
            <a:r>
              <a:rPr sz="716" spc="66" baseline="27777" dirty="0">
                <a:latin typeface="DejaVu Serif"/>
                <a:cs typeface="DejaVu Serif"/>
              </a:rPr>
              <a:t>n</a:t>
            </a:r>
            <a:r>
              <a:rPr sz="716" spc="66" baseline="27777" dirty="0">
                <a:latin typeface="Times New Roman"/>
                <a:cs typeface="Times New Roman"/>
              </a:rPr>
              <a:t>)</a:t>
            </a:r>
            <a:r>
              <a:rPr sz="682" spc="44" dirty="0">
                <a:latin typeface="Times New Roman"/>
                <a:cs typeface="Times New Roman"/>
              </a:rPr>
              <a:t>.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Thus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514042" y="4154263"/>
            <a:ext cx="9421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54167" algn="l"/>
              </a:tabLst>
            </a:pPr>
            <a:r>
              <a:rPr sz="1023" spc="117" baseline="-22222" dirty="0">
                <a:latin typeface="DejaVu Serif"/>
                <a:cs typeface="DejaVu Serif"/>
              </a:rPr>
              <a:t>f</a:t>
            </a:r>
            <a:r>
              <a:rPr sz="1023" spc="-220" baseline="-22222" dirty="0">
                <a:latin typeface="DejaVu Serif"/>
                <a:cs typeface="DejaVu Serif"/>
              </a:rPr>
              <a:t> </a:t>
            </a:r>
            <a:r>
              <a:rPr sz="477" spc="44" dirty="0">
                <a:latin typeface="Times New Roman"/>
                <a:cs typeface="Times New Roman"/>
              </a:rPr>
              <a:t>(1)</a:t>
            </a:r>
            <a:r>
              <a:rPr sz="477" spc="102" dirty="0">
                <a:latin typeface="Times New Roman"/>
                <a:cs typeface="Times New Roman"/>
              </a:rPr>
              <a:t> </a:t>
            </a:r>
            <a:r>
              <a:rPr sz="1023" spc="215" baseline="-22222" dirty="0">
                <a:latin typeface="Times New Roman"/>
                <a:cs typeface="Times New Roman"/>
              </a:rPr>
              <a:t>=</a:t>
            </a:r>
            <a:r>
              <a:rPr sz="1023" spc="30" baseline="-22222" dirty="0">
                <a:latin typeface="Times New Roman"/>
                <a:cs typeface="Times New Roman"/>
              </a:rPr>
              <a:t> </a:t>
            </a:r>
            <a:r>
              <a:rPr sz="1023" spc="117" baseline="-22222" dirty="0">
                <a:latin typeface="DejaVu Serif"/>
                <a:cs typeface="DejaVu Serif"/>
              </a:rPr>
              <a:t>f</a:t>
            </a:r>
            <a:r>
              <a:rPr sz="1023" spc="-215" baseline="-22222" dirty="0">
                <a:latin typeface="DejaVu Serif"/>
                <a:cs typeface="DejaVu Serif"/>
              </a:rPr>
              <a:t> </a:t>
            </a:r>
            <a:r>
              <a:rPr sz="477" spc="14" dirty="0">
                <a:latin typeface="DejaVu Sans"/>
                <a:cs typeface="DejaVu Sans"/>
              </a:rPr>
              <a:t>j</a:t>
            </a:r>
            <a:r>
              <a:rPr sz="1023" spc="20" baseline="-22222" dirty="0">
                <a:latin typeface="DejaVu Serif"/>
                <a:cs typeface="DejaVu Serif"/>
              </a:rPr>
              <a:t>,	</a:t>
            </a:r>
            <a:r>
              <a:rPr sz="1023" spc="117" baseline="-22222" dirty="0">
                <a:latin typeface="DejaVu Serif"/>
                <a:cs typeface="DejaVu Serif"/>
              </a:rPr>
              <a:t>f</a:t>
            </a:r>
            <a:r>
              <a:rPr sz="1023" spc="-230" baseline="-22222" dirty="0">
                <a:latin typeface="DejaVu Serif"/>
                <a:cs typeface="DejaVu Serif"/>
              </a:rPr>
              <a:t> </a:t>
            </a:r>
            <a:r>
              <a:rPr sz="477" spc="44" dirty="0">
                <a:latin typeface="Times New Roman"/>
                <a:cs typeface="Times New Roman"/>
              </a:rPr>
              <a:t>(2)</a:t>
            </a:r>
            <a:r>
              <a:rPr sz="477" spc="82" dirty="0">
                <a:latin typeface="Times New Roman"/>
                <a:cs typeface="Times New Roman"/>
              </a:rPr>
              <a:t> </a:t>
            </a:r>
            <a:r>
              <a:rPr sz="1023" spc="215" baseline="-22222" dirty="0">
                <a:latin typeface="Times New Roman"/>
                <a:cs typeface="Times New Roman"/>
              </a:rPr>
              <a:t>=</a:t>
            </a:r>
            <a:r>
              <a:rPr sz="1023" baseline="-22222" dirty="0">
                <a:latin typeface="Times New Roman"/>
                <a:cs typeface="Times New Roman"/>
              </a:rPr>
              <a:t> </a:t>
            </a:r>
            <a:r>
              <a:rPr sz="1023" spc="117" baseline="-22222" dirty="0">
                <a:latin typeface="DejaVu Serif"/>
                <a:cs typeface="DejaVu Serif"/>
              </a:rPr>
              <a:t>f</a:t>
            </a:r>
            <a:r>
              <a:rPr sz="1023" spc="-225" baseline="-22222" dirty="0">
                <a:latin typeface="DejaVu Serif"/>
                <a:cs typeface="DejaVu Serif"/>
              </a:rPr>
              <a:t> </a:t>
            </a:r>
            <a:r>
              <a:rPr sz="477" spc="17" dirty="0">
                <a:latin typeface="DejaVu Sans"/>
                <a:cs typeface="DejaVu Sans"/>
              </a:rPr>
              <a:t>jj</a:t>
            </a:r>
            <a:r>
              <a:rPr sz="1023" spc="25" baseline="-22222" dirty="0">
                <a:latin typeface="DejaVu Serif"/>
                <a:cs typeface="DejaVu Serif"/>
              </a:rPr>
              <a:t>,</a:t>
            </a:r>
            <a:endParaRPr sz="1023" baseline="-22222">
              <a:latin typeface="DejaVu Serif"/>
              <a:cs typeface="DejaVu Serif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97256" y="4189878"/>
            <a:ext cx="219767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36525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85" dirty="0">
                <a:latin typeface="DejaVu Serif"/>
                <a:cs typeface="DejaVu Serif"/>
              </a:rPr>
              <a:t> </a:t>
            </a:r>
            <a:r>
              <a:rPr sz="716" spc="66" baseline="31746" dirty="0">
                <a:latin typeface="Times New Roman"/>
                <a:cs typeface="Times New Roman"/>
              </a:rPr>
              <a:t>(0)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DejaVu Serif"/>
                <a:cs typeface="DejaVu Serif"/>
              </a:rPr>
              <a:t>f,	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716" spc="66" baseline="31746" dirty="0">
                <a:latin typeface="Times New Roman"/>
                <a:cs typeface="Times New Roman"/>
              </a:rPr>
              <a:t>(3)</a:t>
            </a:r>
            <a:r>
              <a:rPr sz="716" spc="14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25" baseline="31746" dirty="0">
                <a:latin typeface="DejaVu Sans"/>
                <a:cs typeface="DejaVu Sans"/>
              </a:rPr>
              <a:t>jjj</a:t>
            </a:r>
            <a:r>
              <a:rPr sz="682" spc="17" dirty="0">
                <a:latin typeface="DejaVu Serif"/>
                <a:cs typeface="DejaVu Serif"/>
              </a:rPr>
              <a:t>,</a:t>
            </a:r>
            <a:r>
              <a:rPr sz="682" spc="-112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r>
              <a:rPr sz="682" spc="-109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r>
              <a:rPr sz="682" spc="-109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r>
              <a:rPr sz="682" spc="-109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61114" y="4358496"/>
            <a:ext cx="204138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" dirty="0">
                <a:latin typeface="Times New Roman"/>
                <a:cs typeface="Times New Roman"/>
              </a:rPr>
              <a:t>Leibniz’ </a:t>
            </a:r>
            <a:r>
              <a:rPr sz="682" spc="31" dirty="0">
                <a:latin typeface="Times New Roman"/>
                <a:cs typeface="Times New Roman"/>
              </a:rPr>
              <a:t>notation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DejaVu Serif"/>
                <a:cs typeface="DejaVu Serif"/>
              </a:rPr>
              <a:t>n</a:t>
            </a:r>
            <a:r>
              <a:rPr sz="682" spc="24" dirty="0">
                <a:latin typeface="Times New Roman"/>
                <a:cs typeface="Times New Roman"/>
              </a:rPr>
              <a:t>th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102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814822" y="4513701"/>
            <a:ext cx="15153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5" dirty="0">
                <a:latin typeface="DejaVu Serif"/>
                <a:cs typeface="DejaVu Serif"/>
              </a:rPr>
              <a:t>d</a:t>
            </a:r>
            <a:r>
              <a:rPr sz="716" spc="87" baseline="27777" dirty="0">
                <a:latin typeface="DejaVu Serif"/>
                <a:cs typeface="DejaVu Serif"/>
              </a:rPr>
              <a:t>n</a:t>
            </a: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821524" y="4645420"/>
            <a:ext cx="141576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0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 txBox="1"/>
          <p:nvPr/>
        </p:nvSpPr>
        <p:spPr>
          <a:xfrm>
            <a:off x="6130922" y="4562321"/>
            <a:ext cx="113867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51" dirty="0">
                <a:latin typeface="Times New Roman"/>
                <a:cs typeface="Times New Roman"/>
              </a:rPr>
              <a:t>(</a:t>
            </a:r>
            <a:r>
              <a:rPr sz="477" spc="27" dirty="0">
                <a:latin typeface="DejaVu Serif"/>
                <a:cs typeface="DejaVu Serif"/>
              </a:rPr>
              <a:t>n</a:t>
            </a:r>
            <a:r>
              <a:rPr sz="477" spc="51" dirty="0">
                <a:latin typeface="Times New Roman"/>
                <a:cs typeface="Times New Roman"/>
              </a:rPr>
              <a:t>)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57841" y="6005902"/>
            <a:ext cx="1378960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712"/>
              </a:lnSpc>
            </a:pPr>
            <a:r>
              <a:rPr sz="682" spc="3" dirty="0">
                <a:latin typeface="Times New Roman"/>
                <a:cs typeface="Times New Roman"/>
              </a:rPr>
              <a:t>All </a:t>
            </a:r>
            <a:r>
              <a:rPr sz="682" spc="27" dirty="0">
                <a:latin typeface="Times New Roman"/>
                <a:cs typeface="Times New Roman"/>
              </a:rPr>
              <a:t>further </a:t>
            </a:r>
            <a:r>
              <a:rPr sz="682" spc="14" dirty="0">
                <a:latin typeface="Times New Roman"/>
                <a:cs typeface="Times New Roman"/>
              </a:rPr>
              <a:t>derivatives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zero.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2</a:t>
            </a:fld>
            <a:endParaRPr spc="31" dirty="0"/>
          </a:p>
        </p:txBody>
      </p:sp>
      <p:sp>
        <p:nvSpPr>
          <p:cNvPr id="52" name="object 52"/>
          <p:cNvSpPr txBox="1"/>
          <p:nvPr/>
        </p:nvSpPr>
        <p:spPr>
          <a:xfrm>
            <a:off x="5812865" y="4572063"/>
            <a:ext cx="57669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27315" algn="l"/>
              </a:tabLst>
            </a:pPr>
            <a:r>
              <a:rPr sz="1023" spc="-61" baseline="-38888" dirty="0">
                <a:latin typeface="DejaVu Serif"/>
                <a:cs typeface="DejaVu Serif"/>
              </a:rPr>
              <a:t>dx</a:t>
            </a:r>
            <a:r>
              <a:rPr sz="716" spc="41" baseline="-31746" dirty="0">
                <a:latin typeface="DejaVu Serif"/>
                <a:cs typeface="DejaVu Serif"/>
              </a:rPr>
              <a:t>n 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16398" y="4866083"/>
            <a:ext cx="2293360" cy="87348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27" dirty="0">
                <a:latin typeface="Georgia"/>
                <a:cs typeface="Georgia"/>
              </a:rPr>
              <a:t>9.2.</a:t>
            </a:r>
            <a:r>
              <a:rPr sz="682" b="1" spc="68" dirty="0">
                <a:latin typeface="Georgia"/>
                <a:cs typeface="Georgia"/>
              </a:rPr>
              <a:t> </a:t>
            </a:r>
            <a:r>
              <a:rPr sz="682" b="1" spc="-14" dirty="0">
                <a:latin typeface="Georgia"/>
                <a:cs typeface="Georgia"/>
              </a:rPr>
              <a:t>Example.</a:t>
            </a:r>
            <a:r>
              <a:rPr sz="682" b="1" spc="3" dirty="0">
                <a:latin typeface="Georgia"/>
                <a:cs typeface="Georgia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If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r>
              <a:rPr sz="716" spc="97" baseline="2777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3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then</a:t>
            </a:r>
            <a:endParaRPr sz="682">
              <a:latin typeface="Times New Roman"/>
              <a:cs typeface="Times New Roman"/>
            </a:endParaRPr>
          </a:p>
          <a:p>
            <a:pPr marL="1522661" marR="3464" indent="43727">
              <a:lnSpc>
                <a:spcPct val="133800"/>
              </a:lnSpc>
              <a:spcBef>
                <a:spcPts val="242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82" baseline="31746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5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3 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3" dirty="0">
                <a:latin typeface="Times New Roman"/>
                <a:cs typeface="Times New Roman"/>
              </a:rPr>
              <a:t>2 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endParaRPr sz="682">
              <a:latin typeface="Times New Roman"/>
              <a:cs typeface="Times New Roman"/>
            </a:endParaRPr>
          </a:p>
          <a:p>
            <a:pPr marL="1474171">
              <a:spcBef>
                <a:spcPts val="368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716" spc="61" baseline="31746" dirty="0">
                <a:latin typeface="Times New Roman"/>
                <a:cs typeface="Times New Roman"/>
              </a:rPr>
              <a:t>(3)</a:t>
            </a:r>
            <a:r>
              <a:rPr sz="682" spc="41" dirty="0">
                <a:latin typeface="Times New Roman"/>
                <a:cs typeface="Times New Roman"/>
              </a:rPr>
              <a:t>(</a:t>
            </a:r>
            <a:r>
              <a:rPr sz="682" spc="41" dirty="0">
                <a:latin typeface="DejaVu Serif"/>
                <a:cs typeface="DejaVu Serif"/>
              </a:rPr>
              <a:t>x</a:t>
            </a:r>
            <a:r>
              <a:rPr sz="682" spc="41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endParaRPr sz="682">
              <a:latin typeface="Times New Roman"/>
              <a:cs typeface="Times New Roman"/>
            </a:endParaRPr>
          </a:p>
          <a:p>
            <a:pPr marL="1474171">
              <a:spcBef>
                <a:spcPts val="372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716" spc="61" baseline="31746" dirty="0">
                <a:latin typeface="Times New Roman"/>
                <a:cs typeface="Times New Roman"/>
              </a:rPr>
              <a:t>(4)</a:t>
            </a:r>
            <a:r>
              <a:rPr sz="682" spc="41" dirty="0">
                <a:latin typeface="Times New Roman"/>
                <a:cs typeface="Times New Roman"/>
              </a:rPr>
              <a:t>(</a:t>
            </a:r>
            <a:r>
              <a:rPr sz="682" spc="41" dirty="0">
                <a:latin typeface="DejaVu Serif"/>
                <a:cs typeface="DejaVu Serif"/>
              </a:rPr>
              <a:t>x</a:t>
            </a:r>
            <a:r>
              <a:rPr sz="682" spc="41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42872" y="5780829"/>
            <a:ext cx="41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942872" y="5815336"/>
            <a:ext cx="41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857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614799"/>
            <a:ext cx="4068907" cy="2134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3652">
              <a:lnSpc>
                <a:spcPts val="818"/>
              </a:lnSpc>
              <a:spcBef>
                <a:spcPts val="65"/>
              </a:spcBef>
            </a:pPr>
            <a:r>
              <a:rPr sz="682" b="1" spc="-27" dirty="0">
                <a:latin typeface="Georgia"/>
                <a:cs typeface="Georgia"/>
              </a:rPr>
              <a:t>9.3. </a:t>
            </a:r>
            <a:r>
              <a:rPr sz="682" b="1" spc="-14" dirty="0">
                <a:latin typeface="Georgia"/>
                <a:cs typeface="Georgia"/>
              </a:rPr>
              <a:t>Operator </a:t>
            </a:r>
            <a:r>
              <a:rPr sz="682" b="1" spc="-17" dirty="0">
                <a:latin typeface="Georgia"/>
                <a:cs typeface="Georgia"/>
              </a:rPr>
              <a:t>notation.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common </a:t>
            </a:r>
            <a:r>
              <a:rPr sz="682" spc="27" dirty="0">
                <a:latin typeface="Times New Roman"/>
                <a:cs typeface="Times New Roman"/>
              </a:rPr>
              <a:t>variation </a:t>
            </a:r>
            <a:r>
              <a:rPr sz="682" spc="24" dirty="0">
                <a:latin typeface="Times New Roman"/>
                <a:cs typeface="Times New Roman"/>
              </a:rPr>
              <a:t>on </a:t>
            </a:r>
            <a:r>
              <a:rPr sz="682" spc="10" dirty="0">
                <a:latin typeface="Times New Roman"/>
                <a:cs typeface="Times New Roman"/>
              </a:rPr>
              <a:t>Leibniz’ </a:t>
            </a:r>
            <a:r>
              <a:rPr sz="682" spc="37" dirty="0">
                <a:latin typeface="Times New Roman"/>
                <a:cs typeface="Times New Roman"/>
              </a:rPr>
              <a:t>notation </a:t>
            </a:r>
            <a:r>
              <a:rPr sz="682" spc="7" dirty="0">
                <a:latin typeface="Times New Roman"/>
                <a:cs typeface="Times New Roman"/>
              </a:rPr>
              <a:t>for </a:t>
            </a:r>
            <a:r>
              <a:rPr sz="682" spc="17" dirty="0">
                <a:latin typeface="Times New Roman"/>
                <a:cs typeface="Times New Roman"/>
              </a:rPr>
              <a:t>derivatives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the</a:t>
            </a:r>
            <a:r>
              <a:rPr sz="682" spc="173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so-called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b="1" i="1" spc="55" dirty="0">
                <a:latin typeface="Times New Roman"/>
                <a:cs typeface="Times New Roman"/>
              </a:rPr>
              <a:t>operator notation</a:t>
            </a:r>
            <a:r>
              <a:rPr sz="682" spc="55" dirty="0">
                <a:latin typeface="Times New Roman"/>
                <a:cs typeface="Times New Roman"/>
              </a:rPr>
              <a:t>,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r>
              <a:rPr sz="682" spc="106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39389" y="949287"/>
            <a:ext cx="355023" cy="0"/>
          </a:xfrm>
          <a:custGeom>
            <a:avLst/>
            <a:gdLst/>
            <a:ahLst/>
            <a:cxnLst/>
            <a:rect l="l" t="t" r="r" b="b"/>
            <a:pathLst>
              <a:path w="520700">
                <a:moveTo>
                  <a:pt x="0" y="0"/>
                </a:moveTo>
                <a:lnTo>
                  <a:pt x="52029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5561007" y="935098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30730" y="817569"/>
            <a:ext cx="57756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23428" algn="l"/>
              </a:tabLst>
            </a:pPr>
            <a:r>
              <a:rPr sz="682" spc="-85" dirty="0">
                <a:latin typeface="DejaVu Serif"/>
                <a:cs typeface="DejaVu Serif"/>
              </a:rPr>
              <a:t>d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spc="46" baseline="27777" dirty="0">
                <a:latin typeface="Times New Roman"/>
                <a:cs typeface="Times New Roman"/>
              </a:rPr>
              <a:t>3 </a:t>
            </a:r>
            <a:r>
              <a:rPr sz="716" spc="-82" baseline="2777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85" dirty="0">
                <a:latin typeface="DejaVu Serif"/>
                <a:cs typeface="DejaVu Serif"/>
              </a:rPr>
              <a:t>d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29866" y="949287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 txBox="1"/>
          <p:nvPr/>
        </p:nvSpPr>
        <p:spPr>
          <a:xfrm>
            <a:off x="6108616" y="866188"/>
            <a:ext cx="48620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42901" algn="l"/>
              </a:tabLst>
            </a:pPr>
            <a:r>
              <a:rPr sz="477" spc="31" dirty="0">
                <a:latin typeface="Times New Roman"/>
                <a:cs typeface="Times New Roman"/>
              </a:rPr>
              <a:t>3	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19792" y="875931"/>
            <a:ext cx="952067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41"/>
              </a:lnSpc>
              <a:spcBef>
                <a:spcPts val="65"/>
              </a:spcBef>
              <a:tabLst>
                <a:tab pos="214307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Times New Roman"/>
                <a:cs typeface="Times New Roman"/>
              </a:rPr>
              <a:t>3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24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109968">
              <a:lnSpc>
                <a:spcPts val="641"/>
              </a:lnSpc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1114" y="1025378"/>
            <a:ext cx="137376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17" dirty="0">
                <a:latin typeface="Times New Roman"/>
                <a:cs typeface="Times New Roman"/>
              </a:rPr>
              <a:t>higher </a:t>
            </a:r>
            <a:r>
              <a:rPr sz="682" spc="14" dirty="0">
                <a:latin typeface="Times New Roman"/>
                <a:cs typeface="Times New Roman"/>
              </a:rPr>
              <a:t>derivatives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24" dirty="0">
                <a:latin typeface="Times New Roman"/>
                <a:cs typeface="Times New Roman"/>
              </a:rPr>
              <a:t>can</a:t>
            </a:r>
            <a:r>
              <a:rPr sz="682" spc="177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write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01842" y="1270444"/>
            <a:ext cx="132917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9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5795140" y="1138726"/>
            <a:ext cx="41736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63239" algn="l"/>
              </a:tabLst>
            </a:pPr>
            <a:r>
              <a:rPr sz="682" spc="-85" dirty="0">
                <a:latin typeface="DejaVu Serif"/>
                <a:cs typeface="DejaVu Serif"/>
              </a:rPr>
              <a:t>d</a:t>
            </a:r>
            <a:r>
              <a:rPr sz="716" spc="97" baseline="27777" dirty="0">
                <a:latin typeface="Times New Roman"/>
                <a:cs typeface="Times New Roman"/>
              </a:rPr>
              <a:t>2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93183" y="1256264"/>
            <a:ext cx="4437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0726" algn="l"/>
              </a:tabLst>
            </a:pP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716" spc="46" baseline="23809" dirty="0">
                <a:latin typeface="Times New Roman"/>
                <a:cs typeface="Times New Roman"/>
              </a:rPr>
              <a:t>2  </a:t>
            </a:r>
            <a:r>
              <a:rPr sz="716" spc="-82" baseline="23809" dirty="0">
                <a:latin typeface="Times New Roman"/>
                <a:cs typeface="Times New Roman"/>
              </a:rPr>
              <a:t> </a:t>
            </a:r>
            <a:r>
              <a:rPr sz="1023" spc="215" baseline="38888" dirty="0">
                <a:latin typeface="Times New Roman"/>
                <a:cs typeface="Times New Roman"/>
              </a:rPr>
              <a:t>=</a:t>
            </a:r>
            <a:r>
              <a:rPr sz="1023" baseline="38888" dirty="0">
                <a:latin typeface="Times New Roman"/>
                <a:cs typeface="Times New Roman"/>
              </a:rPr>
              <a:t>	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51466" y="1075445"/>
            <a:ext cx="25934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86598" algn="l"/>
              </a:tabLst>
            </a:pPr>
            <a:r>
              <a:rPr sz="682" spc="310" dirty="0">
                <a:latin typeface="Arial"/>
                <a:cs typeface="Arial"/>
              </a:rPr>
              <a:t>.	</a:t>
            </a:r>
            <a:r>
              <a:rPr sz="682" spc="78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93383" y="111920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46455" y="1197088"/>
            <a:ext cx="597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61114" y="1369317"/>
            <a:ext cx="355239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Be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careful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distinguish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second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from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square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first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derivative.</a:t>
            </a:r>
            <a:r>
              <a:rPr sz="682" spc="136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Usually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64149" y="1650613"/>
            <a:ext cx="132917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9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 txBox="1"/>
          <p:nvPr/>
        </p:nvSpPr>
        <p:spPr>
          <a:xfrm>
            <a:off x="5755490" y="1577256"/>
            <a:ext cx="25198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-25" baseline="-38888" dirty="0">
                <a:latin typeface="DejaVu Serif"/>
                <a:cs typeface="DejaVu Serif"/>
              </a:rPr>
              <a:t>dx</a:t>
            </a:r>
            <a:r>
              <a:rPr sz="716" spc="-25" baseline="-31746" dirty="0">
                <a:latin typeface="Times New Roman"/>
                <a:cs typeface="Times New Roman"/>
              </a:rPr>
              <a:t>2</a:t>
            </a:r>
            <a:r>
              <a:rPr sz="716" spc="41" baseline="-31746" dirty="0">
                <a:latin typeface="Times New Roman"/>
                <a:cs typeface="Times New Roman"/>
              </a:rPr>
              <a:t> </a:t>
            </a:r>
            <a:r>
              <a:rPr sz="682" spc="-34" dirty="0">
                <a:latin typeface="DejaVu Sans"/>
                <a:cs typeface="DejaVu Sans"/>
              </a:rPr>
              <a:t>ƒ</a:t>
            </a:r>
            <a:r>
              <a:rPr sz="682" spc="-34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57447" y="1518894"/>
            <a:ext cx="43685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0726" algn="l"/>
              </a:tabLst>
            </a:pPr>
            <a:r>
              <a:rPr sz="682" spc="-85" dirty="0">
                <a:latin typeface="DejaVu Serif"/>
                <a:cs typeface="DejaVu Serif"/>
              </a:rPr>
              <a:t>d</a:t>
            </a:r>
            <a:r>
              <a:rPr sz="716" spc="97" baseline="27777" dirty="0">
                <a:latin typeface="Times New Roman"/>
                <a:cs typeface="Times New Roman"/>
              </a:rPr>
              <a:t>2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87626" y="1636433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13773" y="1455613"/>
            <a:ext cx="25934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86598" algn="l"/>
              </a:tabLst>
            </a:pPr>
            <a:r>
              <a:rPr sz="682" spc="310" dirty="0">
                <a:latin typeface="Arial"/>
                <a:cs typeface="Arial"/>
              </a:rPr>
              <a:t>.	</a:t>
            </a:r>
            <a:r>
              <a:rPr sz="682" spc="78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55690" y="1499375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08762" y="1577256"/>
            <a:ext cx="13811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20" dirty="0">
                <a:latin typeface="Georgia"/>
                <a:cs typeface="Georgia"/>
              </a:rPr>
              <a:t>!!!!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99530" y="1839047"/>
            <a:ext cx="5931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14" dirty="0">
                <a:latin typeface="Georgia"/>
                <a:cs typeface="Georgia"/>
              </a:rPr>
              <a:t>10.</a:t>
            </a:r>
            <a:r>
              <a:rPr sz="682" b="1" spc="24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60608" y="2058167"/>
            <a:ext cx="6676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127.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78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equation</a:t>
            </a:r>
            <a:endParaRPr sz="614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61114" y="2226734"/>
            <a:ext cx="11516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-31" dirty="0">
                <a:latin typeface="DejaVu Sans"/>
                <a:cs typeface="DejaVu Sans"/>
              </a:rPr>
              <a:t>†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90617" y="2293620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4936322" y="2293620"/>
            <a:ext cx="182707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5237217" y="2293620"/>
            <a:ext cx="182707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 txBox="1"/>
          <p:nvPr/>
        </p:nvSpPr>
        <p:spPr>
          <a:xfrm>
            <a:off x="4581957" y="2166818"/>
            <a:ext cx="846859" cy="219773"/>
          </a:xfrm>
          <a:prstGeom prst="rect">
            <a:avLst/>
          </a:prstGeom>
        </p:spPr>
        <p:txBody>
          <a:bodyPr vert="horz" wrap="square" lIns="0" tIns="17750" rIns="0" bIns="0" rtlCol="0">
            <a:spAutoFit/>
          </a:bodyPr>
          <a:lstStyle/>
          <a:p>
            <a:pPr algn="ctr">
              <a:spcBef>
                <a:spcPts val="139"/>
              </a:spcBef>
              <a:tabLst>
                <a:tab pos="184001" algn="l"/>
                <a:tab pos="350251" algn="l"/>
                <a:tab pos="489659" algn="l"/>
                <a:tab pos="651146" algn="l"/>
              </a:tabLst>
            </a:pP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	</a:t>
            </a:r>
            <a:r>
              <a:rPr sz="920" spc="209" baseline="-37037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1	</a:t>
            </a:r>
            <a:r>
              <a:rPr sz="920" spc="209" baseline="-37037" dirty="0">
                <a:latin typeface="Times New Roman"/>
                <a:cs typeface="Times New Roman"/>
              </a:rPr>
              <a:t>+	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  <a:p>
            <a:pPr algn="ctr">
              <a:spcBef>
                <a:spcPts val="75"/>
              </a:spcBef>
              <a:tabLst>
                <a:tab pos="345489" algn="l"/>
                <a:tab pos="646384" algn="l"/>
              </a:tabLst>
            </a:pP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r>
              <a:rPr sz="614" spc="102" baseline="23148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5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61114" y="2398028"/>
            <a:ext cx="188854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4" dirty="0">
                <a:latin typeface="Arial"/>
                <a:cs typeface="Arial"/>
              </a:rPr>
              <a:t>holds </a:t>
            </a:r>
            <a:r>
              <a:rPr sz="614" spc="-7" dirty="0">
                <a:latin typeface="Arial"/>
                <a:cs typeface="Arial"/>
              </a:rPr>
              <a:t>for all </a:t>
            </a:r>
            <a:r>
              <a:rPr sz="614" spc="-31" dirty="0">
                <a:latin typeface="Arial"/>
                <a:cs typeface="Arial"/>
              </a:rPr>
              <a:t>values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14" dirty="0">
                <a:latin typeface="Arial"/>
                <a:cs typeface="Arial"/>
              </a:rPr>
              <a:t>(except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43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ans"/>
                <a:cs typeface="DejaVu Sans"/>
              </a:rPr>
              <a:t>±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7" dirty="0">
                <a:latin typeface="Arial"/>
                <a:cs typeface="Arial"/>
              </a:rPr>
              <a:t>), </a:t>
            </a:r>
            <a:r>
              <a:rPr sz="614" spc="-48" dirty="0">
                <a:latin typeface="Arial"/>
                <a:cs typeface="Arial"/>
              </a:rPr>
              <a:t>so </a:t>
            </a:r>
            <a:r>
              <a:rPr sz="614" spc="-27" dirty="0">
                <a:latin typeface="Arial"/>
                <a:cs typeface="Arial"/>
              </a:rPr>
              <a:t>you</a:t>
            </a:r>
            <a:r>
              <a:rPr sz="614" spc="-92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should</a:t>
            </a:r>
            <a:endParaRPr sz="614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61114" y="2492923"/>
            <a:ext cx="1890713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>
              <a:lnSpc>
                <a:spcPct val="101499"/>
              </a:lnSpc>
              <a:spcBef>
                <a:spcPts val="55"/>
              </a:spcBef>
            </a:pPr>
            <a:r>
              <a:rPr sz="614" spc="-17" dirty="0">
                <a:latin typeface="Arial"/>
                <a:cs typeface="Arial"/>
              </a:rPr>
              <a:t>get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55" dirty="0">
                <a:latin typeface="Arial"/>
                <a:cs typeface="Arial"/>
              </a:rPr>
              <a:t>same </a:t>
            </a:r>
            <a:r>
              <a:rPr sz="614" spc="-44" dirty="0">
                <a:latin typeface="Arial"/>
                <a:cs typeface="Arial"/>
              </a:rPr>
              <a:t>answer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34" dirty="0">
                <a:latin typeface="Arial"/>
                <a:cs typeface="Arial"/>
              </a:rPr>
              <a:t>you </a:t>
            </a:r>
            <a:r>
              <a:rPr sz="614" spc="-14" dirty="0">
                <a:latin typeface="Arial"/>
                <a:cs typeface="Arial"/>
              </a:rPr>
              <a:t>differentiate </a:t>
            </a:r>
            <a:r>
              <a:rPr sz="614" spc="-3" dirty="0">
                <a:latin typeface="Arial"/>
                <a:cs typeface="Arial"/>
              </a:rPr>
              <a:t>both </a:t>
            </a:r>
            <a:r>
              <a:rPr sz="614" spc="-37" dirty="0">
                <a:latin typeface="Arial"/>
                <a:cs typeface="Arial"/>
              </a:rPr>
              <a:t>sides. </a:t>
            </a:r>
            <a:r>
              <a:rPr sz="614" spc="-41" dirty="0">
                <a:latin typeface="Arial"/>
                <a:cs typeface="Arial"/>
              </a:rPr>
              <a:t>Check  </a:t>
            </a:r>
            <a:r>
              <a:rPr sz="614" spc="-3" dirty="0">
                <a:latin typeface="Arial"/>
                <a:cs typeface="Arial"/>
              </a:rPr>
              <a:t>this.</a:t>
            </a:r>
            <a:endParaRPr sz="614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16397" y="2717462"/>
            <a:ext cx="174264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7" dirty="0">
                <a:latin typeface="Arial"/>
                <a:cs typeface="Arial"/>
              </a:rPr>
              <a:t>Compute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third </a:t>
            </a:r>
            <a:r>
              <a:rPr sz="614" spc="-17" dirty="0">
                <a:latin typeface="Arial"/>
                <a:cs typeface="Arial"/>
              </a:rPr>
              <a:t>derivative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 </a:t>
            </a:r>
            <a:r>
              <a:rPr sz="614" spc="133" dirty="0">
                <a:latin typeface="Times New Roman"/>
                <a:cs typeface="Times New Roman"/>
              </a:rPr>
              <a:t>= </a:t>
            </a:r>
            <a:r>
              <a:rPr sz="614" spc="34" dirty="0">
                <a:latin typeface="Times New Roman"/>
                <a:cs typeface="Times New Roman"/>
              </a:rPr>
              <a:t>2</a:t>
            </a:r>
            <a:r>
              <a:rPr sz="614" spc="34" dirty="0">
                <a:latin typeface="DejaVu Serif"/>
                <a:cs typeface="DejaVu Serif"/>
              </a:rPr>
              <a:t>x/</a:t>
            </a:r>
            <a:r>
              <a:rPr sz="614" spc="34" dirty="0">
                <a:latin typeface="Times New Roman"/>
                <a:cs typeface="Times New Roman"/>
              </a:rPr>
              <a:t>(</a:t>
            </a:r>
            <a:r>
              <a:rPr sz="614" spc="34" dirty="0">
                <a:latin typeface="DejaVu Serif"/>
                <a:cs typeface="DejaVu Serif"/>
              </a:rPr>
              <a:t>x</a:t>
            </a:r>
            <a:r>
              <a:rPr sz="614" spc="51" baseline="37037" dirty="0">
                <a:latin typeface="Times New Roman"/>
                <a:cs typeface="Times New Roman"/>
              </a:rPr>
              <a:t>2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112" dirty="0">
                <a:latin typeface="DejaVu Sans"/>
                <a:cs typeface="DejaVu Sans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1)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60608" y="2812356"/>
            <a:ext cx="1995488" cy="585999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3464">
              <a:lnSpc>
                <a:spcPct val="101499"/>
              </a:lnSpc>
              <a:spcBef>
                <a:spcPts val="55"/>
              </a:spcBef>
            </a:pPr>
            <a:r>
              <a:rPr sz="614" spc="-20" dirty="0">
                <a:latin typeface="Arial"/>
                <a:cs typeface="Arial"/>
              </a:rPr>
              <a:t>by using </a:t>
            </a:r>
            <a:r>
              <a:rPr sz="614" spc="-7" dirty="0">
                <a:latin typeface="Arial"/>
                <a:cs typeface="Arial"/>
              </a:rPr>
              <a:t>either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10" dirty="0">
                <a:latin typeface="Arial"/>
                <a:cs typeface="Arial"/>
              </a:rPr>
              <a:t>left </a:t>
            </a:r>
            <a:r>
              <a:rPr sz="614" spc="-14" dirty="0">
                <a:latin typeface="Arial"/>
                <a:cs typeface="Arial"/>
              </a:rPr>
              <a:t>or </a:t>
            </a:r>
            <a:r>
              <a:rPr sz="614" spc="10" dirty="0">
                <a:latin typeface="Arial"/>
                <a:cs typeface="Arial"/>
              </a:rPr>
              <a:t>right </a:t>
            </a:r>
            <a:r>
              <a:rPr sz="614" spc="-17" dirty="0">
                <a:latin typeface="Arial"/>
                <a:cs typeface="Arial"/>
              </a:rPr>
              <a:t>hand </a:t>
            </a:r>
            <a:r>
              <a:rPr sz="614" spc="-31" dirty="0">
                <a:latin typeface="Arial"/>
                <a:cs typeface="Arial"/>
              </a:rPr>
              <a:t>side </a:t>
            </a:r>
            <a:r>
              <a:rPr sz="614" spc="-3" dirty="0">
                <a:latin typeface="Arial"/>
                <a:cs typeface="Arial"/>
              </a:rPr>
              <a:t>(your </a:t>
            </a:r>
            <a:r>
              <a:rPr sz="614" spc="-14" dirty="0">
                <a:latin typeface="Arial"/>
                <a:cs typeface="Arial"/>
              </a:rPr>
              <a:t>choice)  </a:t>
            </a:r>
            <a:r>
              <a:rPr sz="614" spc="-3" dirty="0">
                <a:latin typeface="Arial"/>
                <a:cs typeface="Arial"/>
              </a:rPr>
              <a:t>of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10" dirty="0">
                <a:latin typeface="Arial"/>
                <a:cs typeface="Arial"/>
              </a:rPr>
              <a:t>(</a:t>
            </a:r>
            <a:r>
              <a:rPr sz="614" spc="10" dirty="0">
                <a:latin typeface="DejaVu Sans"/>
                <a:cs typeface="DejaVu Sans"/>
              </a:rPr>
              <a:t>†</a:t>
            </a:r>
            <a:r>
              <a:rPr sz="614" spc="10" dirty="0">
                <a:latin typeface="Arial"/>
                <a:cs typeface="Arial"/>
              </a:rPr>
              <a:t>).</a:t>
            </a:r>
            <a:endParaRPr sz="614">
              <a:latin typeface="Arial"/>
              <a:cs typeface="Arial"/>
            </a:endParaRPr>
          </a:p>
          <a:p>
            <a:pPr marL="109102" marR="9957" indent="-100876">
              <a:lnSpc>
                <a:spcPct val="101499"/>
              </a:lnSpc>
              <a:spcBef>
                <a:spcPts val="447"/>
              </a:spcBef>
            </a:pPr>
            <a:r>
              <a:rPr sz="614" b="1" dirty="0">
                <a:latin typeface="Arial"/>
                <a:cs typeface="Arial"/>
              </a:rPr>
              <a:t>128. </a:t>
            </a:r>
            <a:r>
              <a:rPr sz="614" spc="-27" dirty="0">
                <a:latin typeface="Arial"/>
                <a:cs typeface="Arial"/>
              </a:rPr>
              <a:t>Compute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dirty="0">
                <a:latin typeface="Arial"/>
                <a:cs typeface="Arial"/>
              </a:rPr>
              <a:t>first, </a:t>
            </a:r>
            <a:r>
              <a:rPr sz="614" spc="-44" dirty="0">
                <a:latin typeface="Arial"/>
                <a:cs typeface="Arial"/>
              </a:rPr>
              <a:t>second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3" dirty="0">
                <a:latin typeface="Arial"/>
                <a:cs typeface="Arial"/>
              </a:rPr>
              <a:t>third </a:t>
            </a:r>
            <a:r>
              <a:rPr sz="614" spc="-24" dirty="0">
                <a:latin typeface="Arial"/>
                <a:cs typeface="Arial"/>
              </a:rPr>
              <a:t>derivatives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 </a:t>
            </a:r>
            <a:r>
              <a:rPr sz="614" spc="-10" dirty="0">
                <a:latin typeface="Arial"/>
                <a:cs typeface="Arial"/>
              </a:rPr>
              <a:t>following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functions</a:t>
            </a:r>
            <a:endParaRPr sz="614">
              <a:latin typeface="Arial"/>
              <a:cs typeface="Arial"/>
            </a:endParaRPr>
          </a:p>
          <a:p>
            <a:pPr marL="42428" algn="ctr">
              <a:spcBef>
                <a:spcPts val="3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1)</a:t>
            </a:r>
            <a:r>
              <a:rPr sz="614" spc="41" baseline="41666" dirty="0">
                <a:latin typeface="Times New Roman"/>
                <a:cs typeface="Times New Roman"/>
              </a:rPr>
              <a:t>4</a:t>
            </a:r>
            <a:endParaRPr sz="614" baseline="41666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08648" y="3436729"/>
            <a:ext cx="52733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13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63174" y="3374011"/>
            <a:ext cx="30913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3662" algn="l"/>
              </a:tabLst>
            </a:pPr>
            <a:r>
              <a:rPr sz="614" spc="116" dirty="0">
                <a:latin typeface="Arial"/>
                <a:cs typeface="Arial"/>
              </a:rPr>
              <a:t>.	</a:t>
            </a:r>
            <a:r>
              <a:rPr sz="614" spc="-92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44977" y="3425314"/>
            <a:ext cx="258907" cy="7133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8203" algn="l"/>
              </a:tabLst>
            </a:pPr>
            <a:r>
              <a:rPr sz="409" spc="44" dirty="0">
                <a:latin typeface="Times New Roman"/>
                <a:cs typeface="Times New Roman"/>
              </a:rPr>
              <a:t>2	</a:t>
            </a:r>
            <a:r>
              <a:rPr sz="614" spc="66" baseline="9259" dirty="0">
                <a:latin typeface="Times New Roman"/>
                <a:cs typeface="Times New Roman"/>
              </a:rPr>
              <a:t>4</a:t>
            </a:r>
            <a:endParaRPr sz="614" baseline="9259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963174" y="3508418"/>
            <a:ext cx="83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3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038326" y="3593081"/>
            <a:ext cx="182707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 txBox="1"/>
          <p:nvPr/>
        </p:nvSpPr>
        <p:spPr>
          <a:xfrm>
            <a:off x="4703505" y="3572841"/>
            <a:ext cx="57279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34665" algn="l"/>
              </a:tabLst>
            </a:pPr>
            <a:r>
              <a:rPr sz="614" spc="14" dirty="0">
                <a:latin typeface="DejaVu Serif"/>
                <a:cs typeface="DejaVu Serif"/>
              </a:rPr>
              <a:t>h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u="sng" spc="-2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14" u="sng" spc="-14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614" u="sng" spc="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985341" y="3760710"/>
            <a:ext cx="46759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3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70362" y="3644530"/>
            <a:ext cx="313026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368"/>
              </a:lnSpc>
              <a:spcBef>
                <a:spcPts val="65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368"/>
              </a:lnSpc>
            </a:pPr>
            <a:r>
              <a:rPr sz="614" spc="45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05662" y="3765670"/>
            <a:ext cx="48707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2849" algn="l"/>
              </a:tabLst>
            </a:pPr>
            <a:r>
              <a:rPr sz="614" spc="14" dirty="0">
                <a:latin typeface="DejaVu Serif"/>
                <a:cs typeface="DejaVu Serif"/>
              </a:rPr>
              <a:t>k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99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205940" y="3715457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03274" y="3818327"/>
            <a:ext cx="6277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019484" y="3999681"/>
            <a:ext cx="65809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17" dirty="0">
                <a:latin typeface="Arial"/>
                <a:cs typeface="Arial"/>
              </a:rPr>
              <a:t>th</a:t>
            </a:r>
            <a:endParaRPr sz="409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60608" y="4006782"/>
            <a:ext cx="187512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129. </a:t>
            </a:r>
            <a:r>
              <a:rPr sz="614" spc="-10" dirty="0">
                <a:latin typeface="Arial"/>
                <a:cs typeface="Arial"/>
              </a:rPr>
              <a:t>Find the </a:t>
            </a:r>
            <a:r>
              <a:rPr sz="614" spc="-20" dirty="0">
                <a:latin typeface="Arial"/>
                <a:cs typeface="Arial"/>
              </a:rPr>
              <a:t>derivatives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" dirty="0">
                <a:latin typeface="Times New Roman"/>
                <a:cs typeface="Times New Roman"/>
              </a:rPr>
              <a:t>10 </a:t>
            </a:r>
            <a:r>
              <a:rPr sz="614" spc="-24" dirty="0">
                <a:latin typeface="Arial"/>
                <a:cs typeface="Arial"/>
              </a:rPr>
              <a:t>order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51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functions</a:t>
            </a:r>
            <a:endParaRPr sz="614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47010" y="4160248"/>
            <a:ext cx="109104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849434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46" baseline="41666" dirty="0">
                <a:latin typeface="Times New Roman"/>
                <a:cs typeface="Times New Roman"/>
              </a:rPr>
              <a:t>12</a:t>
            </a:r>
            <a:r>
              <a:rPr sz="614" spc="112" baseline="41666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8	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-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461808" y="4227143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 txBox="1"/>
          <p:nvPr/>
        </p:nvSpPr>
        <p:spPr>
          <a:xfrm>
            <a:off x="5453148" y="4100323"/>
            <a:ext cx="200025" cy="219773"/>
          </a:xfrm>
          <a:prstGeom prst="rect">
            <a:avLst/>
          </a:prstGeom>
        </p:spPr>
        <p:txBody>
          <a:bodyPr vert="horz" wrap="square" lIns="0" tIns="17750" rIns="0" bIns="0" rtlCol="0">
            <a:spAutoFit/>
          </a:bodyPr>
          <a:lstStyle/>
          <a:p>
            <a:pPr marL="11257">
              <a:spcBef>
                <a:spcPts val="139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75"/>
              </a:spcBef>
              <a:tabLst>
                <a:tab pos="190928" algn="l"/>
              </a:tabLst>
            </a:pP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	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18231" y="4207394"/>
            <a:ext cx="217343" cy="203016"/>
          </a:xfrm>
          <a:prstGeom prst="rect">
            <a:avLst/>
          </a:prstGeom>
        </p:spPr>
        <p:txBody>
          <a:bodyPr vert="horz" wrap="square" lIns="0" tIns="13855" rIns="0" bIns="0" rtlCol="0">
            <a:spAutoFit/>
          </a:bodyPr>
          <a:lstStyle/>
          <a:p>
            <a:pPr algn="ctr">
              <a:spcBef>
                <a:spcPts val="109"/>
              </a:spcBef>
              <a:tabLst>
                <a:tab pos="199587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14">
              <a:latin typeface="Times New Roman"/>
              <a:cs typeface="Times New Roman"/>
            </a:endParaRPr>
          </a:p>
          <a:p>
            <a:pPr marR="11689" algn="ctr">
              <a:spcBef>
                <a:spcPts val="41"/>
              </a:spcBef>
            </a:pPr>
            <a:r>
              <a:rPr sz="614" spc="7" dirty="0">
                <a:latin typeface="Times New Roman"/>
                <a:cs typeface="Times New Roman"/>
              </a:rPr>
              <a:t>12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48205" y="4361814"/>
            <a:ext cx="47018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spc="14" dirty="0">
                <a:latin typeface="DejaVu Serif"/>
                <a:cs typeface="DejaVu Serif"/>
              </a:rPr>
              <a:t>h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  <a:p>
            <a:pPr marL="278382">
              <a:lnSpc>
                <a:spcPts val="575"/>
              </a:lnSpc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130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503891" y="4278618"/>
            <a:ext cx="94384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142118" y="2058167"/>
            <a:ext cx="130579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130.</a:t>
            </a:r>
            <a:r>
              <a:rPr sz="614" b="1" spc="85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Find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i="1" spc="51" baseline="37037" dirty="0">
                <a:latin typeface="Arial"/>
                <a:cs typeface="Arial"/>
              </a:rPr>
              <a:t>j</a:t>
            </a:r>
            <a:r>
              <a:rPr sz="614" spc="34" dirty="0">
                <a:latin typeface="Times New Roman"/>
                <a:cs typeface="Times New Roman"/>
              </a:rPr>
              <a:t>(</a:t>
            </a:r>
            <a:r>
              <a:rPr sz="614" spc="34" dirty="0">
                <a:latin typeface="DejaVu Serif"/>
                <a:cs typeface="DejaVu Serif"/>
              </a:rPr>
              <a:t>x</a:t>
            </a:r>
            <a:r>
              <a:rPr sz="614" spc="34" dirty="0">
                <a:latin typeface="Times New Roman"/>
                <a:cs typeface="Times New Roman"/>
              </a:rPr>
              <a:t>)</a:t>
            </a:r>
            <a:r>
              <a:rPr sz="614" spc="34" dirty="0">
                <a:latin typeface="Arial"/>
                <a:cs typeface="Arial"/>
              </a:rPr>
              <a:t>,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i="1" spc="71" baseline="37037" dirty="0">
                <a:latin typeface="Arial"/>
                <a:cs typeface="Arial"/>
              </a:rPr>
              <a:t>jj</a:t>
            </a:r>
            <a:r>
              <a:rPr sz="614" spc="48" dirty="0">
                <a:latin typeface="Times New Roman"/>
                <a:cs typeface="Times New Roman"/>
              </a:rPr>
              <a:t>(</a:t>
            </a:r>
            <a:r>
              <a:rPr sz="614" spc="48" dirty="0">
                <a:latin typeface="DejaVu Serif"/>
                <a:cs typeface="DejaVu Serif"/>
              </a:rPr>
              <a:t>x</a:t>
            </a:r>
            <a:r>
              <a:rPr sz="614" spc="48" dirty="0">
                <a:latin typeface="Times New Roman"/>
                <a:cs typeface="Times New Roman"/>
              </a:rPr>
              <a:t>)</a:t>
            </a:r>
            <a:r>
              <a:rPr sz="614" spc="51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66" baseline="37037" dirty="0">
                <a:latin typeface="Times New Roman"/>
                <a:cs typeface="Times New Roman"/>
              </a:rPr>
              <a:t>(3)</a:t>
            </a:r>
            <a:r>
              <a:rPr sz="614" spc="44" dirty="0">
                <a:latin typeface="Times New Roman"/>
                <a:cs typeface="Times New Roman"/>
              </a:rPr>
              <a:t>(</a:t>
            </a:r>
            <a:r>
              <a:rPr sz="614" spc="44" dirty="0">
                <a:latin typeface="DejaVu Serif"/>
                <a:cs typeface="DejaVu Serif"/>
              </a:rPr>
              <a:t>x</a:t>
            </a:r>
            <a:r>
              <a:rPr sz="614" spc="44" dirty="0">
                <a:latin typeface="Times New Roman"/>
                <a:cs typeface="Times New Roman"/>
              </a:rPr>
              <a:t>)</a:t>
            </a:r>
            <a:r>
              <a:rPr sz="614" spc="51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Arial"/>
                <a:cs typeface="Arial"/>
              </a:rPr>
              <a:t>if</a:t>
            </a:r>
            <a:endParaRPr sz="614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968273" y="2303231"/>
            <a:ext cx="81395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90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7167683" y="2303231"/>
            <a:ext cx="81395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90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7367094" y="2303231"/>
            <a:ext cx="81395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90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7566496" y="2303231"/>
            <a:ext cx="119928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55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 txBox="1"/>
          <p:nvPr/>
        </p:nvSpPr>
        <p:spPr>
          <a:xfrm>
            <a:off x="6959614" y="2153148"/>
            <a:ext cx="949902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7813" algn="l"/>
                <a:tab pos="407399" algn="l"/>
                <a:tab pos="626036" algn="l"/>
                <a:tab pos="863721" algn="l"/>
              </a:tabLst>
            </a:pP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2	</a:t>
            </a: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3	</a:t>
            </a: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4	</a:t>
            </a: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5	</a:t>
            </a: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6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804430" y="2303231"/>
            <a:ext cx="119928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55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 txBox="1"/>
          <p:nvPr/>
        </p:nvSpPr>
        <p:spPr>
          <a:xfrm>
            <a:off x="6324357" y="2627252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261631" y="2744352"/>
            <a:ext cx="182707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 txBox="1"/>
          <p:nvPr/>
        </p:nvSpPr>
        <p:spPr>
          <a:xfrm>
            <a:off x="6142118" y="2236345"/>
            <a:ext cx="1988993" cy="62052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74486">
              <a:lnSpc>
                <a:spcPts val="575"/>
              </a:lnSpc>
              <a:spcBef>
                <a:spcPts val="65"/>
              </a:spcBef>
              <a:tabLst>
                <a:tab pos="935157" algn="l"/>
                <a:tab pos="1134744" algn="l"/>
                <a:tab pos="1333897" algn="l"/>
                <a:tab pos="1572016" algn="l"/>
                <a:tab pos="1791951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	+	+	+	+	</a:t>
            </a:r>
            <a:r>
              <a:rPr sz="614" spc="-24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  <a:p>
            <a:pPr marL="846404">
              <a:lnSpc>
                <a:spcPts val="575"/>
              </a:lnSpc>
              <a:tabLst>
                <a:tab pos="1045990" algn="l"/>
                <a:tab pos="1225229" algn="l"/>
                <a:tab pos="1423949" algn="l"/>
                <a:tab pos="1662068" algn="l"/>
              </a:tabLst>
            </a:pPr>
            <a:r>
              <a:rPr sz="614" spc="7" dirty="0">
                <a:latin typeface="Times New Roman"/>
                <a:cs typeface="Times New Roman"/>
              </a:rPr>
              <a:t>2	6	24	120	720</a:t>
            </a:r>
            <a:endParaRPr sz="614">
              <a:latin typeface="Times New Roman"/>
              <a:cs typeface="Times New Roman"/>
            </a:endParaRPr>
          </a:p>
          <a:p>
            <a:pPr marL="215173" indent="-206514">
              <a:spcBef>
                <a:spcPts val="358"/>
              </a:spcBef>
              <a:buFont typeface="Arial"/>
              <a:buAutoNum type="arabicPeriod" startAt="131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397875" lvl="1" indent="-133779">
              <a:spcBef>
                <a:spcPts val="218"/>
              </a:spcBef>
              <a:buFont typeface="Arial"/>
              <a:buAutoNum type="alphaLcParenBoth"/>
              <a:tabLst>
                <a:tab pos="398308" algn="l"/>
              </a:tabLst>
            </a:pPr>
            <a:r>
              <a:rPr sz="614" spc="-7" dirty="0">
                <a:latin typeface="Arial"/>
                <a:cs typeface="Arial"/>
              </a:rPr>
              <a:t>Find the </a:t>
            </a:r>
            <a:r>
              <a:rPr sz="614" spc="-3" dirty="0">
                <a:latin typeface="Arial"/>
                <a:cs typeface="Arial"/>
              </a:rPr>
              <a:t>12</a:t>
            </a:r>
            <a:r>
              <a:rPr sz="614" spc="-5" baseline="37037" dirty="0">
                <a:latin typeface="Arial"/>
                <a:cs typeface="Arial"/>
              </a:rPr>
              <a:t>th </a:t>
            </a:r>
            <a:r>
              <a:rPr sz="614" spc="-10" dirty="0">
                <a:latin typeface="Arial"/>
                <a:cs typeface="Arial"/>
              </a:rPr>
              <a:t>derivative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</a:t>
            </a:r>
            <a:r>
              <a:rPr sz="614" spc="65" dirty="0">
                <a:latin typeface="Times New Roman"/>
                <a:cs typeface="Times New Roman"/>
              </a:rPr>
              <a:t> </a:t>
            </a:r>
            <a:r>
              <a:rPr sz="614" spc="147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  <a:p>
            <a:pPr marL="312151">
              <a:lnSpc>
                <a:spcPts val="575"/>
              </a:lnSpc>
              <a:spcBef>
                <a:spcPts val="273"/>
              </a:spcBef>
            </a:pP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19492">
              <a:lnSpc>
                <a:spcPts val="575"/>
              </a:lnSpc>
            </a:pP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397908" y="2872356"/>
            <a:ext cx="139584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24" dirty="0">
                <a:latin typeface="Arial"/>
                <a:cs typeface="Arial"/>
              </a:rPr>
              <a:t>(b) </a:t>
            </a:r>
            <a:r>
              <a:rPr sz="614" spc="-17" dirty="0">
                <a:latin typeface="Arial"/>
                <a:cs typeface="Arial"/>
              </a:rPr>
              <a:t>Find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7" dirty="0">
                <a:latin typeface="DejaVu Serif"/>
                <a:cs typeface="DejaVu Serif"/>
              </a:rPr>
              <a:t>n</a:t>
            </a:r>
            <a:r>
              <a:rPr sz="614" spc="10" baseline="37037" dirty="0">
                <a:latin typeface="Arial"/>
                <a:cs typeface="Arial"/>
              </a:rPr>
              <a:t>th </a:t>
            </a:r>
            <a:r>
              <a:rPr sz="614" spc="-27" dirty="0">
                <a:latin typeface="Arial"/>
                <a:cs typeface="Arial"/>
              </a:rPr>
              <a:t>order </a:t>
            </a:r>
            <a:r>
              <a:rPr sz="614" spc="-20" dirty="0">
                <a:latin typeface="Arial"/>
                <a:cs typeface="Arial"/>
              </a:rPr>
              <a:t>derivative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880136" y="2822141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817418" y="2939250"/>
            <a:ext cx="182707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 txBox="1"/>
          <p:nvPr/>
        </p:nvSpPr>
        <p:spPr>
          <a:xfrm>
            <a:off x="7808759" y="2925011"/>
            <a:ext cx="20002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001771" y="2872356"/>
            <a:ext cx="14504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7" dirty="0">
                <a:latin typeface="Arial"/>
                <a:cs typeface="Arial"/>
              </a:rPr>
              <a:t>(i.e.</a:t>
            </a:r>
            <a:endParaRPr sz="614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242624" y="3012632"/>
            <a:ext cx="1888548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>
              <a:lnSpc>
                <a:spcPct val="101499"/>
              </a:lnSpc>
              <a:spcBef>
                <a:spcPts val="55"/>
              </a:spcBef>
            </a:pPr>
            <a:r>
              <a:rPr sz="614" spc="3" dirty="0">
                <a:latin typeface="Arial"/>
                <a:cs typeface="Arial"/>
              </a:rPr>
              <a:t>find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formula </a:t>
            </a:r>
            <a:r>
              <a:rPr sz="614" spc="-3" dirty="0">
                <a:latin typeface="Arial"/>
                <a:cs typeface="Arial"/>
              </a:rPr>
              <a:t>for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82" baseline="37037" dirty="0">
                <a:latin typeface="Times New Roman"/>
                <a:cs typeface="Times New Roman"/>
              </a:rPr>
              <a:t>(</a:t>
            </a:r>
            <a:r>
              <a:rPr sz="614" i="1" spc="82" baseline="37037" dirty="0">
                <a:latin typeface="Arial"/>
                <a:cs typeface="Arial"/>
              </a:rPr>
              <a:t>n</a:t>
            </a:r>
            <a:r>
              <a:rPr sz="614" spc="82" baseline="37037" dirty="0">
                <a:latin typeface="Times New Roman"/>
                <a:cs typeface="Times New Roman"/>
              </a:rPr>
              <a:t>)</a:t>
            </a:r>
            <a:r>
              <a:rPr sz="614" spc="55" dirty="0">
                <a:latin typeface="Times New Roman"/>
                <a:cs typeface="Times New Roman"/>
              </a:rPr>
              <a:t>(</a:t>
            </a:r>
            <a:r>
              <a:rPr sz="614" spc="55" dirty="0">
                <a:latin typeface="DejaVu Serif"/>
                <a:cs typeface="DejaVu Serif"/>
              </a:rPr>
              <a:t>x</a:t>
            </a:r>
            <a:r>
              <a:rPr sz="614" spc="55" dirty="0">
                <a:latin typeface="Times New Roman"/>
                <a:cs typeface="Times New Roman"/>
              </a:rPr>
              <a:t>) </a:t>
            </a:r>
            <a:r>
              <a:rPr sz="614" spc="-7" dirty="0">
                <a:latin typeface="Arial"/>
                <a:cs typeface="Arial"/>
              </a:rPr>
              <a:t>which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7" dirty="0">
                <a:latin typeface="Arial"/>
                <a:cs typeface="Arial"/>
              </a:rPr>
              <a:t>valid </a:t>
            </a:r>
            <a:r>
              <a:rPr sz="614" spc="-3" dirty="0">
                <a:latin typeface="Arial"/>
                <a:cs typeface="Arial"/>
              </a:rPr>
              <a:t>for all </a:t>
            </a:r>
            <a:r>
              <a:rPr sz="614" spc="-17" dirty="0">
                <a:latin typeface="DejaVu Serif"/>
                <a:cs typeface="DejaVu Serif"/>
              </a:rPr>
              <a:t>n </a:t>
            </a:r>
            <a:r>
              <a:rPr sz="614" spc="150" dirty="0">
                <a:latin typeface="Times New Roman"/>
                <a:cs typeface="Times New Roman"/>
              </a:rPr>
              <a:t>=  </a:t>
            </a:r>
            <a:r>
              <a:rPr sz="614" spc="-10" dirty="0">
                <a:latin typeface="Times New Roman"/>
                <a:cs typeface="Times New Roman"/>
              </a:rPr>
              <a:t>0</a:t>
            </a:r>
            <a:r>
              <a:rPr sz="614" spc="-10" dirty="0">
                <a:latin typeface="DejaVu Serif"/>
                <a:cs typeface="DejaVu Serif"/>
              </a:rPr>
              <a:t>,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-10" dirty="0">
                <a:latin typeface="Times New Roman"/>
                <a:cs typeface="Times New Roman"/>
              </a:rPr>
              <a:t>1</a:t>
            </a:r>
            <a:r>
              <a:rPr sz="614" spc="-10" dirty="0">
                <a:latin typeface="DejaVu Serif"/>
                <a:cs typeface="DejaVu Serif"/>
              </a:rPr>
              <a:t>,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-10" dirty="0">
                <a:latin typeface="Times New Roman"/>
                <a:cs typeface="Times New Roman"/>
              </a:rPr>
              <a:t>2</a:t>
            </a:r>
            <a:r>
              <a:rPr sz="614" spc="-10" dirty="0">
                <a:latin typeface="DejaVu Serif"/>
                <a:cs typeface="DejaVu Serif"/>
              </a:rPr>
              <a:t>,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3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.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.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.</a:t>
            </a:r>
            <a:r>
              <a:rPr sz="614" spc="7" dirty="0">
                <a:latin typeface="Arial"/>
                <a:cs typeface="Arial"/>
              </a:rPr>
              <a:t>).</a:t>
            </a:r>
            <a:endParaRPr sz="614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882912" y="3238278"/>
            <a:ext cx="65809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17" dirty="0">
                <a:latin typeface="Arial"/>
                <a:cs typeface="Arial"/>
              </a:rPr>
              <a:t>th</a:t>
            </a:r>
            <a:endParaRPr sz="409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926853" y="3195167"/>
            <a:ext cx="6277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866801" y="3312267"/>
            <a:ext cx="182707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 txBox="1"/>
          <p:nvPr/>
        </p:nvSpPr>
        <p:spPr>
          <a:xfrm>
            <a:off x="6142119" y="3245380"/>
            <a:ext cx="1948728" cy="41534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575"/>
              </a:lnSpc>
              <a:spcBef>
                <a:spcPts val="65"/>
              </a:spcBef>
              <a:tabLst>
                <a:tab pos="1652976" algn="l"/>
              </a:tabLst>
            </a:pPr>
            <a:r>
              <a:rPr sz="614" b="1" spc="20" dirty="0">
                <a:latin typeface="Arial"/>
                <a:cs typeface="Arial"/>
              </a:rPr>
              <a:t>(c)</a:t>
            </a:r>
            <a:r>
              <a:rPr sz="614" b="1" spc="3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Find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n</a:t>
            </a:r>
            <a:r>
              <a:rPr sz="614" dirty="0">
                <a:latin typeface="DejaVu Serif"/>
                <a:cs typeface="DejaVu Serif"/>
              </a:rPr>
              <a:t>  </a:t>
            </a:r>
            <a:r>
              <a:rPr sz="614" spc="37" dirty="0">
                <a:latin typeface="DejaVu Serif"/>
                <a:cs typeface="DejaVu Serif"/>
              </a:rPr>
              <a:t> </a:t>
            </a:r>
            <a:r>
              <a:rPr sz="614" spc="-51" dirty="0">
                <a:latin typeface="Arial"/>
                <a:cs typeface="Arial"/>
              </a:rPr>
              <a:t>o</a:t>
            </a:r>
            <a:r>
              <a:rPr sz="614" spc="-17" dirty="0">
                <a:latin typeface="Arial"/>
                <a:cs typeface="Arial"/>
              </a:rPr>
              <a:t>rder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derivative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of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75" dirty="0">
                <a:latin typeface="DejaVu Serif"/>
                <a:cs typeface="DejaVu Serif"/>
              </a:rPr>
              <a:t>g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R="35934" algn="r">
              <a:lnSpc>
                <a:spcPts val="575"/>
              </a:lnSpc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4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  <a:p>
            <a:pPr marL="215173" indent="-206514">
              <a:spcBef>
                <a:spcPts val="184"/>
              </a:spcBef>
              <a:buFont typeface="Arial"/>
              <a:buAutoNum type="arabicPeriod" startAt="132"/>
              <a:tabLst>
                <a:tab pos="215606" algn="l"/>
              </a:tabLst>
            </a:pPr>
            <a:r>
              <a:rPr sz="614" i="1" spc="7" dirty="0">
                <a:latin typeface="Arial"/>
                <a:cs typeface="Arial"/>
              </a:rPr>
              <a:t>(About</a:t>
            </a:r>
            <a:r>
              <a:rPr sz="614" i="1" spc="34" dirty="0">
                <a:latin typeface="Arial"/>
                <a:cs typeface="Arial"/>
              </a:rPr>
              <a:t> </a:t>
            </a:r>
            <a:r>
              <a:rPr sz="614" i="1" spc="3" dirty="0">
                <a:latin typeface="Arial"/>
                <a:cs typeface="Arial"/>
              </a:rPr>
              <a:t>notation.)</a:t>
            </a:r>
            <a:endParaRPr sz="614">
              <a:latin typeface="Arial"/>
              <a:cs typeface="Arial"/>
            </a:endParaRPr>
          </a:p>
          <a:p>
            <a:pPr marL="235954" lvl="1" indent="-133779">
              <a:spcBef>
                <a:spcPts val="283"/>
              </a:spcBef>
              <a:buFont typeface="Arial"/>
              <a:buAutoNum type="alphaLcParenBoth"/>
              <a:tabLst>
                <a:tab pos="236387" algn="l"/>
              </a:tabLst>
            </a:pPr>
            <a:r>
              <a:rPr sz="614" spc="-10" dirty="0">
                <a:latin typeface="Arial"/>
                <a:cs typeface="Arial"/>
              </a:rPr>
              <a:t>Find </a:t>
            </a:r>
            <a:r>
              <a:rPr sz="614" spc="-10" dirty="0">
                <a:latin typeface="DejaVu Serif"/>
                <a:cs typeface="DejaVu Serif"/>
              </a:rPr>
              <a:t>dy/dx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10" dirty="0">
                <a:latin typeface="DejaVu Serif"/>
                <a:cs typeface="DejaVu Serif"/>
              </a:rPr>
              <a:t>d</a:t>
            </a:r>
            <a:r>
              <a:rPr sz="614" spc="15" baseline="37037" dirty="0">
                <a:latin typeface="Times New Roman"/>
                <a:cs typeface="Times New Roman"/>
              </a:rPr>
              <a:t>2</a:t>
            </a:r>
            <a:r>
              <a:rPr sz="614" spc="10" dirty="0">
                <a:latin typeface="DejaVu Serif"/>
                <a:cs typeface="DejaVu Serif"/>
              </a:rPr>
              <a:t>y/dx</a:t>
            </a:r>
            <a:r>
              <a:rPr sz="614" spc="15" baseline="37037" dirty="0">
                <a:latin typeface="Times New Roman"/>
                <a:cs typeface="Times New Roman"/>
              </a:rPr>
              <a:t>2 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41" dirty="0">
                <a:latin typeface="DejaVu Serif"/>
                <a:cs typeface="DejaVu Serif"/>
              </a:rPr>
              <a:t>x/</a:t>
            </a:r>
            <a:r>
              <a:rPr sz="614" spc="41" dirty="0">
                <a:latin typeface="Times New Roman"/>
                <a:cs typeface="Times New Roman"/>
              </a:rPr>
              <a:t>(</a:t>
            </a:r>
            <a:r>
              <a:rPr sz="614" spc="41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2)</a:t>
            </a:r>
            <a:r>
              <a:rPr sz="614" spc="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242624" y="3665529"/>
            <a:ext cx="1899805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 indent="154993">
              <a:lnSpc>
                <a:spcPct val="101499"/>
              </a:lnSpc>
              <a:spcBef>
                <a:spcPts val="55"/>
              </a:spcBef>
            </a:pPr>
            <a:r>
              <a:rPr sz="614" b="1" spc="24" dirty="0">
                <a:latin typeface="Arial"/>
                <a:cs typeface="Arial"/>
              </a:rPr>
              <a:t>(b) </a:t>
            </a:r>
            <a:r>
              <a:rPr sz="614" spc="-10" dirty="0">
                <a:latin typeface="Arial"/>
                <a:cs typeface="Arial"/>
              </a:rPr>
              <a:t>Find </a:t>
            </a:r>
            <a:r>
              <a:rPr sz="614" spc="-17" dirty="0">
                <a:latin typeface="DejaVu Serif"/>
                <a:cs typeface="DejaVu Serif"/>
              </a:rPr>
              <a:t>du/dt </a:t>
            </a:r>
            <a:r>
              <a:rPr sz="614" spc="-24" dirty="0">
                <a:latin typeface="Arial"/>
                <a:cs typeface="Arial"/>
              </a:rPr>
              <a:t>and </a:t>
            </a:r>
            <a:r>
              <a:rPr sz="614" spc="3" dirty="0">
                <a:latin typeface="DejaVu Serif"/>
                <a:cs typeface="DejaVu Serif"/>
              </a:rPr>
              <a:t>d</a:t>
            </a:r>
            <a:r>
              <a:rPr sz="614" spc="5" baseline="37037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DejaVu Serif"/>
                <a:cs typeface="DejaVu Serif"/>
              </a:rPr>
              <a:t>u/dt</a:t>
            </a:r>
            <a:r>
              <a:rPr sz="614" spc="5" baseline="37037" dirty="0">
                <a:latin typeface="Times New Roman"/>
                <a:cs typeface="Times New Roman"/>
              </a:rPr>
              <a:t>2 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143" dirty="0">
                <a:latin typeface="Times New Roman"/>
                <a:cs typeface="Times New Roman"/>
              </a:rPr>
              <a:t>= </a:t>
            </a:r>
            <a:r>
              <a:rPr sz="614" spc="24" dirty="0">
                <a:latin typeface="DejaVu Serif"/>
                <a:cs typeface="DejaVu Serif"/>
              </a:rPr>
              <a:t>t/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t </a:t>
            </a:r>
            <a:r>
              <a:rPr sz="614" spc="143" dirty="0">
                <a:latin typeface="Times New Roman"/>
                <a:cs typeface="Times New Roman"/>
              </a:rPr>
              <a:t>+ </a:t>
            </a:r>
            <a:r>
              <a:rPr sz="614" spc="17" dirty="0">
                <a:latin typeface="Times New Roman"/>
                <a:cs typeface="Times New Roman"/>
              </a:rPr>
              <a:t>2)</a:t>
            </a:r>
            <a:r>
              <a:rPr sz="614" spc="17" dirty="0">
                <a:latin typeface="Arial"/>
                <a:cs typeface="Arial"/>
              </a:rPr>
              <a:t>.</a:t>
            </a:r>
            <a:r>
              <a:rPr sz="614" spc="-31" dirty="0">
                <a:latin typeface="Arial"/>
                <a:cs typeface="Arial"/>
              </a:rPr>
              <a:t> </a:t>
            </a:r>
            <a:r>
              <a:rPr sz="614" spc="10" dirty="0">
                <a:latin typeface="Arial"/>
                <a:cs typeface="Arial"/>
              </a:rPr>
              <a:t>Hint:  </a:t>
            </a:r>
            <a:r>
              <a:rPr sz="614" spc="-65" dirty="0">
                <a:latin typeface="Arial"/>
                <a:cs typeface="Arial"/>
              </a:rPr>
              <a:t>See </a:t>
            </a:r>
            <a:r>
              <a:rPr sz="614" spc="-27" dirty="0">
                <a:latin typeface="Arial"/>
                <a:cs typeface="Arial"/>
              </a:rPr>
              <a:t>previous</a:t>
            </a:r>
            <a:r>
              <a:rPr sz="614" spc="31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problem.</a:t>
            </a:r>
            <a:endParaRPr sz="614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765659" y="3876654"/>
            <a:ext cx="35675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4951" algn="l"/>
              </a:tabLst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14" spc="-68" dirty="0">
                <a:latin typeface="DejaVu Serif"/>
                <a:cs typeface="DejaVu Serif"/>
              </a:rPr>
              <a:t>	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-4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397908" y="3926868"/>
            <a:ext cx="724766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b="1" spc="20" dirty="0">
                <a:latin typeface="Arial"/>
                <a:cs typeface="Arial"/>
              </a:rPr>
              <a:t>(c)</a:t>
            </a:r>
            <a:r>
              <a:rPr sz="614" b="1" spc="133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Find</a:t>
            </a:r>
            <a:endParaRPr sz="614">
              <a:latin typeface="Arial"/>
              <a:cs typeface="Arial"/>
            </a:endParaRPr>
          </a:p>
          <a:p>
            <a:pPr marL="353714">
              <a:lnSpc>
                <a:spcPts val="575"/>
              </a:lnSpc>
              <a:tabLst>
                <a:tab pos="532953" algn="l"/>
              </a:tabLst>
            </a:pPr>
            <a:r>
              <a:rPr sz="614" spc="-31" dirty="0">
                <a:latin typeface="DejaVu Serif"/>
                <a:cs typeface="DejaVu Serif"/>
              </a:rPr>
              <a:t>dx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451892" y="3869552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396587" y="3993754"/>
            <a:ext cx="122526" cy="0"/>
          </a:xfrm>
          <a:custGeom>
            <a:avLst/>
            <a:gdLst/>
            <a:ahLst/>
            <a:cxnLst/>
            <a:rect l="l" t="t" r="r" b="b"/>
            <a:pathLst>
              <a:path w="179704">
                <a:moveTo>
                  <a:pt x="0" y="0"/>
                </a:moveTo>
                <a:lnTo>
                  <a:pt x="17969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 txBox="1"/>
          <p:nvPr/>
        </p:nvSpPr>
        <p:spPr>
          <a:xfrm>
            <a:off x="7410545" y="3876654"/>
            <a:ext cx="39269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0886" algn="l"/>
              </a:tabLst>
            </a:pPr>
            <a:r>
              <a:rPr sz="614" spc="-68" dirty="0">
                <a:latin typeface="DejaVu Serif"/>
                <a:cs typeface="DejaVu Serif"/>
              </a:rPr>
              <a:t>d	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-4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214252" y="3926868"/>
            <a:ext cx="588818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spc="-20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  <a:p>
            <a:pPr marL="182269">
              <a:lnSpc>
                <a:spcPts val="575"/>
              </a:lnSpc>
              <a:tabLst>
                <a:tab pos="397442" algn="l"/>
              </a:tabLst>
            </a:pPr>
            <a:r>
              <a:rPr sz="614" spc="-7" dirty="0">
                <a:latin typeface="DejaVu Serif"/>
                <a:cs typeface="DejaVu Serif"/>
              </a:rPr>
              <a:t>dx</a:t>
            </a:r>
            <a:r>
              <a:rPr sz="614" spc="-10" baseline="23148" dirty="0">
                <a:latin typeface="Times New Roman"/>
                <a:cs typeface="Times New Roman"/>
              </a:rPr>
              <a:t>2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853272" y="3817564"/>
            <a:ext cx="101917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70589" algn="l"/>
                <a:tab pos="689245" algn="l"/>
                <a:tab pos="951176" algn="l"/>
              </a:tabLst>
            </a:pPr>
            <a:r>
              <a:rPr sz="614" spc="293" dirty="0">
                <a:latin typeface="Arial"/>
                <a:cs typeface="Arial"/>
              </a:rPr>
              <a:t>∫	</a:t>
            </a:r>
            <a:r>
              <a:rPr sz="614" spc="290" dirty="0">
                <a:latin typeface="Arial"/>
                <a:cs typeface="Arial"/>
              </a:rPr>
              <a:t>,	</a:t>
            </a:r>
            <a:r>
              <a:rPr sz="614" spc="293" dirty="0">
                <a:latin typeface="Arial"/>
                <a:cs typeface="Arial"/>
              </a:rPr>
              <a:t>∫	</a:t>
            </a:r>
            <a:r>
              <a:rPr sz="614" spc="290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854938" y="3926868"/>
            <a:ext cx="28748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Arial"/>
                <a:cs typeface="Arial"/>
              </a:rPr>
              <a:t>.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14" dirty="0">
                <a:latin typeface="Arial"/>
                <a:cs typeface="Arial"/>
              </a:rPr>
              <a:t>Hint:</a:t>
            </a:r>
            <a:endParaRPr sz="614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242624" y="4063171"/>
            <a:ext cx="74208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65" dirty="0">
                <a:latin typeface="Arial"/>
                <a:cs typeface="Arial"/>
              </a:rPr>
              <a:t>See </a:t>
            </a:r>
            <a:r>
              <a:rPr sz="614" spc="-27" dirty="0">
                <a:latin typeface="Arial"/>
                <a:cs typeface="Arial"/>
              </a:rPr>
              <a:t>previous</a:t>
            </a:r>
            <a:r>
              <a:rPr sz="614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problem.</a:t>
            </a:r>
            <a:endParaRPr sz="614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839218" y="4116347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3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751605" y="4175436"/>
            <a:ext cx="35675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4951" algn="l"/>
              </a:tabLst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14" spc="-68" dirty="0">
                <a:latin typeface="DejaVu Serif"/>
                <a:cs typeface="DejaVu Serif"/>
              </a:rPr>
              <a:t>	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-4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397908" y="4225650"/>
            <a:ext cx="710478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b="1" spc="24" dirty="0">
                <a:latin typeface="Arial"/>
                <a:cs typeface="Arial"/>
              </a:rPr>
              <a:t>(d)</a:t>
            </a:r>
            <a:r>
              <a:rPr sz="614" b="1" spc="3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Find</a:t>
            </a:r>
            <a:endParaRPr sz="614">
              <a:latin typeface="Arial"/>
              <a:cs typeface="Arial"/>
            </a:endParaRPr>
          </a:p>
          <a:p>
            <a:pPr marL="339427">
              <a:lnSpc>
                <a:spcPts val="575"/>
              </a:lnSpc>
              <a:tabLst>
                <a:tab pos="518666" algn="l"/>
              </a:tabLst>
            </a:pPr>
            <a:r>
              <a:rPr sz="614" spc="-31" dirty="0">
                <a:latin typeface="DejaVu Serif"/>
                <a:cs typeface="DejaVu Serif"/>
              </a:rPr>
              <a:t>dx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101320" y="4116347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160055" y="4159651"/>
            <a:ext cx="441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160055" y="4252822"/>
            <a:ext cx="441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186656" y="4329601"/>
            <a:ext cx="133783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x</a:t>
            </a:r>
            <a:r>
              <a:rPr sz="409" spc="95" dirty="0">
                <a:latin typeface="Times New Roman"/>
                <a:cs typeface="Times New Roman"/>
              </a:rPr>
              <a:t>=1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601677" y="4116347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3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514065" y="4175436"/>
            <a:ext cx="35155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4951" algn="l"/>
              </a:tabLst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14" spc="-68" dirty="0">
                <a:latin typeface="DejaVu Serif"/>
                <a:cs typeface="DejaVu Serif"/>
              </a:rPr>
              <a:t>	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14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333731" y="4225650"/>
            <a:ext cx="531668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spc="-27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  <a:p>
            <a:pPr marL="166250">
              <a:lnSpc>
                <a:spcPts val="575"/>
              </a:lnSpc>
              <a:tabLst>
                <a:tab pos="345489" algn="l"/>
              </a:tabLst>
            </a:pPr>
            <a:r>
              <a:rPr sz="614" spc="-31" dirty="0">
                <a:latin typeface="DejaVu Serif"/>
                <a:cs typeface="DejaVu Serif"/>
              </a:rPr>
              <a:t>dx	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858445" y="4116347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917189" y="4225650"/>
            <a:ext cx="3983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185289" y="4361814"/>
            <a:ext cx="2466974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03"/>
              </a:lnSpc>
              <a:spcBef>
                <a:spcPts val="65"/>
              </a:spcBef>
            </a:pPr>
            <a:r>
              <a:rPr sz="614" spc="14" dirty="0">
                <a:latin typeface="DejaVu Serif"/>
                <a:cs typeface="DejaVu Serif"/>
              </a:rPr>
              <a:t>k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  <a:p>
            <a:pPr marL="276218">
              <a:lnSpc>
                <a:spcPts val="603"/>
              </a:lnSpc>
              <a:tabLst>
                <a:tab pos="965030" algn="l"/>
              </a:tabLst>
            </a:pPr>
            <a:r>
              <a:rPr sz="920" spc="10" baseline="6172" dirty="0">
                <a:latin typeface="Times New Roman"/>
                <a:cs typeface="Times New Roman"/>
              </a:rPr>
              <a:t>1</a:t>
            </a:r>
            <a:r>
              <a:rPr sz="920" spc="-20" baseline="6172" dirty="0">
                <a:latin typeface="Times New Roman"/>
                <a:cs typeface="Times New Roman"/>
              </a:rPr>
              <a:t> </a:t>
            </a:r>
            <a:r>
              <a:rPr sz="920" spc="-41" baseline="6172" dirty="0">
                <a:latin typeface="DejaVu Sans"/>
                <a:cs typeface="DejaVu Sans"/>
              </a:rPr>
              <a:t>−</a:t>
            </a:r>
            <a:r>
              <a:rPr sz="920" spc="-87" baseline="6172" dirty="0">
                <a:latin typeface="DejaVu Sans"/>
                <a:cs typeface="DejaVu Sans"/>
              </a:rPr>
              <a:t> </a:t>
            </a:r>
            <a:r>
              <a:rPr sz="920" spc="10" baseline="6172" dirty="0">
                <a:latin typeface="DejaVu Serif"/>
                <a:cs typeface="DejaVu Serif"/>
              </a:rPr>
              <a:t>x	</a:t>
            </a:r>
            <a:r>
              <a:rPr sz="614" b="1" dirty="0">
                <a:latin typeface="Arial"/>
                <a:cs typeface="Arial"/>
              </a:rPr>
              <a:t>133. </a:t>
            </a:r>
            <a:r>
              <a:rPr sz="614" spc="-10" dirty="0">
                <a:latin typeface="Arial"/>
                <a:cs typeface="Arial"/>
              </a:rPr>
              <a:t>Find </a:t>
            </a:r>
            <a:r>
              <a:rPr sz="614" spc="10" dirty="0">
                <a:latin typeface="DejaVu Serif"/>
                <a:cs typeface="DejaVu Serif"/>
              </a:rPr>
              <a:t>d</a:t>
            </a:r>
            <a:r>
              <a:rPr sz="614" spc="15" baseline="37037" dirty="0">
                <a:latin typeface="Times New Roman"/>
                <a:cs typeface="Times New Roman"/>
              </a:rPr>
              <a:t>2</a:t>
            </a:r>
            <a:r>
              <a:rPr sz="614" spc="10" dirty="0">
                <a:latin typeface="DejaVu Serif"/>
                <a:cs typeface="DejaVu Serif"/>
              </a:rPr>
              <a:t>y/dx</a:t>
            </a:r>
            <a:r>
              <a:rPr sz="614" spc="15" baseline="37037" dirty="0">
                <a:latin typeface="Times New Roman"/>
                <a:cs typeface="Times New Roman"/>
              </a:rPr>
              <a:t>2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dy/dx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15" baseline="37037" dirty="0">
                <a:latin typeface="Times New Roman"/>
                <a:cs typeface="Times New Roman"/>
              </a:rPr>
              <a:t>2 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24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37037" dirty="0">
                <a:latin typeface="Times New Roman"/>
                <a:cs typeface="Times New Roman"/>
              </a:rPr>
              <a:t>3</a:t>
            </a:r>
            <a:r>
              <a:rPr sz="614" spc="2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061114" y="4651996"/>
            <a:ext cx="4069773" cy="40707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4480">
              <a:spcBef>
                <a:spcPts val="65"/>
              </a:spcBef>
            </a:pPr>
            <a:r>
              <a:rPr sz="682" b="1" spc="34" dirty="0">
                <a:latin typeface="Georgia"/>
                <a:cs typeface="Georgia"/>
              </a:rPr>
              <a:t>11. </a:t>
            </a:r>
            <a:r>
              <a:rPr sz="682" b="1" spc="-20" dirty="0">
                <a:latin typeface="Georgia"/>
                <a:cs typeface="Georgia"/>
              </a:rPr>
              <a:t>Differentiating </a:t>
            </a:r>
            <a:r>
              <a:rPr sz="682" b="1" spc="-24" dirty="0">
                <a:latin typeface="Georgia"/>
                <a:cs typeface="Georgia"/>
              </a:rPr>
              <a:t>Trigonometric</a:t>
            </a:r>
            <a:r>
              <a:rPr sz="682" b="1" spc="14" dirty="0">
                <a:latin typeface="Georgia"/>
                <a:cs typeface="Georgia"/>
              </a:rPr>
              <a:t> </a:t>
            </a:r>
            <a:r>
              <a:rPr sz="682" b="1" spc="-27" dirty="0">
                <a:latin typeface="Georgia"/>
                <a:cs typeface="Georgia"/>
              </a:rPr>
              <a:t>functions</a:t>
            </a:r>
            <a:endParaRPr sz="682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545">
              <a:latin typeface="Times New Roman"/>
              <a:cs typeface="Times New Roman"/>
            </a:endParaRPr>
          </a:p>
          <a:p>
            <a:pPr marL="8659" marR="3464" indent="154993"/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trigonometric </a:t>
            </a:r>
            <a:r>
              <a:rPr sz="682" spc="17" dirty="0">
                <a:latin typeface="Times New Roman"/>
                <a:cs typeface="Times New Roman"/>
              </a:rPr>
              <a:t>functions </a:t>
            </a:r>
            <a:r>
              <a:rPr sz="682" spc="7" dirty="0">
                <a:latin typeface="Times New Roman"/>
                <a:cs typeface="Times New Roman"/>
              </a:rPr>
              <a:t>Sine, </a:t>
            </a:r>
            <a:r>
              <a:rPr sz="682" spc="10" dirty="0">
                <a:latin typeface="Times New Roman"/>
                <a:cs typeface="Times New Roman"/>
              </a:rPr>
              <a:t>Cosine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Tangent are </a:t>
            </a:r>
            <a:r>
              <a:rPr sz="682" spc="10" dirty="0">
                <a:latin typeface="Times New Roman"/>
                <a:cs typeface="Times New Roman"/>
              </a:rPr>
              <a:t>differentiable,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27" dirty="0">
                <a:latin typeface="Times New Roman"/>
                <a:cs typeface="Times New Roman"/>
              </a:rPr>
              <a:t>their </a:t>
            </a:r>
            <a:r>
              <a:rPr sz="682" spc="10" dirty="0">
                <a:latin typeface="Times New Roman"/>
                <a:cs typeface="Times New Roman"/>
              </a:rPr>
              <a:t>derivatives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3" dirty="0">
                <a:latin typeface="Times New Roman"/>
                <a:cs typeface="Times New Roman"/>
              </a:rPr>
              <a:t>given 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-3" dirty="0">
                <a:latin typeface="Times New Roman"/>
                <a:cs typeface="Times New Roman"/>
              </a:rPr>
              <a:t>following</a:t>
            </a:r>
            <a:r>
              <a:rPr sz="682" spc="112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formulas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061114" y="5122799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(25)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5074296" y="5196155"/>
            <a:ext cx="229033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68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0" name="object 100"/>
          <p:cNvSpPr txBox="1"/>
          <p:nvPr/>
        </p:nvSpPr>
        <p:spPr>
          <a:xfrm>
            <a:off x="5065637" y="5064437"/>
            <a:ext cx="92435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76690" algn="l"/>
              </a:tabLst>
            </a:pPr>
            <a:r>
              <a:rPr sz="682" spc="-85" dirty="0">
                <a:latin typeface="DejaVu Serif"/>
                <a:cs typeface="DejaVu Serif"/>
              </a:rPr>
              <a:t>d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-85" dirty="0">
                <a:latin typeface="DejaVu Serif"/>
                <a:cs typeface="DejaVu Serif"/>
              </a:rPr>
              <a:t>d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12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742692" y="5196155"/>
            <a:ext cx="238558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7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 txBox="1"/>
          <p:nvPr/>
        </p:nvSpPr>
        <p:spPr>
          <a:xfrm>
            <a:off x="5132970" y="5181976"/>
            <a:ext cx="78494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81452" algn="l"/>
              </a:tabLst>
            </a:pPr>
            <a:r>
              <a:rPr sz="682" spc="-41" dirty="0">
                <a:latin typeface="DejaVu Serif"/>
                <a:cs typeface="DejaVu Serif"/>
              </a:rPr>
              <a:t>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328830" y="5122799"/>
            <a:ext cx="106160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86215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x,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19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72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x,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483901" y="5064437"/>
            <a:ext cx="26496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5" dirty="0">
                <a:latin typeface="DejaVu Serif"/>
                <a:cs typeface="DejaVu Serif"/>
              </a:rPr>
              <a:t>d </a:t>
            </a:r>
            <a:r>
              <a:rPr sz="682" spc="48" dirty="0">
                <a:latin typeface="Times New Roman"/>
                <a:cs typeface="Times New Roman"/>
              </a:rPr>
              <a:t>tan</a:t>
            </a:r>
            <a:r>
              <a:rPr sz="682" spc="-123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6492560" y="5196155"/>
            <a:ext cx="247650" cy="0"/>
          </a:xfrm>
          <a:custGeom>
            <a:avLst/>
            <a:gdLst/>
            <a:ahLst/>
            <a:cxnLst/>
            <a:rect l="l" t="t" r="r" b="b"/>
            <a:pathLst>
              <a:path w="363220">
                <a:moveTo>
                  <a:pt x="0" y="0"/>
                </a:moveTo>
                <a:lnTo>
                  <a:pt x="36310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6" name="object 106"/>
          <p:cNvSpPr txBox="1"/>
          <p:nvPr/>
        </p:nvSpPr>
        <p:spPr>
          <a:xfrm>
            <a:off x="6954575" y="5064437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875855" y="5196155"/>
            <a:ext cx="218209" cy="0"/>
          </a:xfrm>
          <a:custGeom>
            <a:avLst/>
            <a:gdLst/>
            <a:ahLst/>
            <a:cxnLst/>
            <a:rect l="l" t="t" r="r" b="b"/>
            <a:pathLst>
              <a:path w="320039">
                <a:moveTo>
                  <a:pt x="0" y="0"/>
                </a:moveTo>
                <a:lnTo>
                  <a:pt x="31957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8" name="object 108"/>
          <p:cNvSpPr txBox="1"/>
          <p:nvPr/>
        </p:nvSpPr>
        <p:spPr>
          <a:xfrm>
            <a:off x="6560586" y="5122800"/>
            <a:ext cx="576263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13441">
              <a:lnSpc>
                <a:spcPts val="641"/>
              </a:lnSpc>
              <a:spcBef>
                <a:spcPts val="65"/>
              </a:spcBef>
              <a:tabLst>
                <a:tab pos="543343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641"/>
              </a:lnSpc>
              <a:tabLst>
                <a:tab pos="315183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7" dirty="0">
                <a:latin typeface="Times New Roman"/>
                <a:cs typeface="Times New Roman"/>
              </a:rPr>
              <a:t>cos</a:t>
            </a:r>
            <a:r>
              <a:rPr sz="716" spc="10" baseline="23809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398069" y="6005902"/>
            <a:ext cx="139584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712"/>
              </a:lnSpc>
            </a:pPr>
            <a:r>
              <a:rPr sz="682" spc="7" dirty="0">
                <a:latin typeface="Times New Roman"/>
                <a:cs typeface="Times New Roman"/>
              </a:rPr>
              <a:t>sin(</a:t>
            </a:r>
            <a:r>
              <a:rPr sz="682" spc="7" dirty="0">
                <a:latin typeface="DejaVu Serif"/>
                <a:cs typeface="DejaVu Serif"/>
              </a:rPr>
              <a:t>α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DejaVu Serif"/>
                <a:cs typeface="DejaVu Serif"/>
              </a:rPr>
              <a:t>β</a:t>
            </a:r>
            <a:r>
              <a:rPr sz="682" spc="27" dirty="0">
                <a:latin typeface="Times New Roman"/>
                <a:cs typeface="Times New Roman"/>
              </a:rPr>
              <a:t>)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α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β</a:t>
            </a:r>
            <a:r>
              <a:rPr sz="682" spc="-3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α</a:t>
            </a:r>
            <a:r>
              <a:rPr sz="682" spc="-102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β.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14" name="object 114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3</a:t>
            </a:fld>
            <a:endParaRPr spc="31" dirty="0"/>
          </a:p>
        </p:txBody>
      </p:sp>
      <p:sp>
        <p:nvSpPr>
          <p:cNvPr id="109" name="object 109"/>
          <p:cNvSpPr txBox="1"/>
          <p:nvPr/>
        </p:nvSpPr>
        <p:spPr>
          <a:xfrm>
            <a:off x="5814207" y="5749820"/>
            <a:ext cx="16105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h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310243" y="5726797"/>
            <a:ext cx="671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061114" y="5290370"/>
            <a:ext cx="2678257" cy="43810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0" dirty="0">
                <a:latin typeface="Times New Roman"/>
                <a:cs typeface="Times New Roman"/>
              </a:rPr>
              <a:t>Note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minus </a:t>
            </a:r>
            <a:r>
              <a:rPr sz="682" spc="7" dirty="0">
                <a:latin typeface="Times New Roman"/>
                <a:cs typeface="Times New Roman"/>
              </a:rPr>
              <a:t>sign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208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cosine!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3"/>
              </a:spcBef>
            </a:pPr>
            <a:endParaRPr sz="580">
              <a:latin typeface="Times New Roman"/>
              <a:cs typeface="Times New Roman"/>
            </a:endParaRPr>
          </a:p>
          <a:p>
            <a:pPr marL="163652"/>
            <a:r>
              <a:rPr sz="682" spc="106" dirty="0">
                <a:latin typeface="Times New Roman"/>
                <a:cs typeface="Times New Roman"/>
              </a:rPr>
              <a:t>Proof.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14" dirty="0">
                <a:latin typeface="Times New Roman"/>
                <a:cs typeface="Times New Roman"/>
              </a:rPr>
              <a:t>definition </a:t>
            </a:r>
            <a:r>
              <a:rPr sz="682" spc="7" dirty="0">
                <a:latin typeface="Times New Roman"/>
                <a:cs typeface="Times New Roman"/>
              </a:rPr>
              <a:t>one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has</a:t>
            </a:r>
            <a:endParaRPr sz="682">
              <a:latin typeface="Times New Roman"/>
              <a:cs typeface="Times New Roman"/>
            </a:endParaRPr>
          </a:p>
          <a:p>
            <a:pPr marL="1400137">
              <a:spcBef>
                <a:spcPts val="205"/>
              </a:spcBef>
            </a:pPr>
            <a:r>
              <a:rPr sz="1023" spc="35" baseline="-36111" dirty="0">
                <a:latin typeface="Times New Roman"/>
                <a:cs typeface="Times New Roman"/>
              </a:rPr>
              <a:t>sin</a:t>
            </a:r>
            <a:r>
              <a:rPr sz="716" spc="35" baseline="-19841" dirty="0">
                <a:latin typeface="DejaVu Sans"/>
                <a:cs typeface="DejaVu Sans"/>
              </a:rPr>
              <a:t>j</a:t>
            </a:r>
            <a:r>
              <a:rPr sz="1023" spc="35" baseline="-36111" dirty="0">
                <a:latin typeface="Times New Roman"/>
                <a:cs typeface="Times New Roman"/>
              </a:rPr>
              <a:t>(</a:t>
            </a:r>
            <a:r>
              <a:rPr sz="1023" spc="35" baseline="-36111" dirty="0">
                <a:latin typeface="DejaVu Serif"/>
                <a:cs typeface="DejaVu Serif"/>
              </a:rPr>
              <a:t>x</a:t>
            </a:r>
            <a:r>
              <a:rPr sz="1023" spc="35" baseline="-36111" dirty="0">
                <a:latin typeface="Times New Roman"/>
                <a:cs typeface="Times New Roman"/>
              </a:rPr>
              <a:t>)</a:t>
            </a:r>
            <a:r>
              <a:rPr sz="1023" spc="15" baseline="-36111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53" baseline="-36111" dirty="0">
                <a:latin typeface="Times New Roman"/>
                <a:cs typeface="Times New Roman"/>
              </a:rPr>
              <a:t> </a:t>
            </a:r>
            <a:r>
              <a:rPr sz="1023" spc="15" baseline="-36111" dirty="0">
                <a:latin typeface="Times New Roman"/>
                <a:cs typeface="Times New Roman"/>
              </a:rPr>
              <a:t>lim</a:t>
            </a:r>
            <a:r>
              <a:rPr sz="1023" spc="164" baseline="-36111" dirty="0">
                <a:latin typeface="Times New Roman"/>
                <a:cs typeface="Times New Roman"/>
              </a:rPr>
              <a:t> 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89" dirty="0">
                <a:latin typeface="Times New Roman"/>
                <a:cs typeface="Times New Roman"/>
              </a:rPr>
              <a:t> </a:t>
            </a:r>
            <a:r>
              <a:rPr sz="1023" spc="-46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058005" y="5840958"/>
            <a:ext cx="262976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To simplify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numerator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use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trigonometric </a:t>
            </a:r>
            <a:r>
              <a:rPr sz="682" spc="24" dirty="0">
                <a:latin typeface="Times New Roman"/>
                <a:cs typeface="Times New Roman"/>
              </a:rPr>
              <a:t>addition</a:t>
            </a:r>
            <a:r>
              <a:rPr sz="682" spc="-99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formula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701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8005" y="557858"/>
            <a:ext cx="3152775" cy="444592"/>
          </a:xfrm>
          <a:prstGeom prst="rect">
            <a:avLst/>
          </a:prstGeom>
        </p:spPr>
        <p:txBody>
          <a:bodyPr vert="horz" wrap="square" lIns="0" tIns="64943" rIns="0" bIns="0" rtlCol="0">
            <a:spAutoFit/>
          </a:bodyPr>
          <a:lstStyle/>
          <a:p>
            <a:pPr marL="8659">
              <a:spcBef>
                <a:spcPts val="511"/>
              </a:spcBef>
            </a:pP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-27" dirty="0">
                <a:latin typeface="DejaVu Serif"/>
                <a:cs typeface="DejaVu Serif"/>
              </a:rPr>
              <a:t>α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4" dirty="0">
                <a:latin typeface="DejaVu Serif"/>
                <a:cs typeface="DejaVu Serif"/>
              </a:rPr>
              <a:t>β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17" dirty="0">
                <a:latin typeface="DejaVu Serif"/>
                <a:cs typeface="DejaVu Serif"/>
              </a:rPr>
              <a:t>h</a:t>
            </a:r>
            <a:r>
              <a:rPr sz="682" spc="-17" dirty="0">
                <a:latin typeface="Times New Roman"/>
                <a:cs typeface="Times New Roman"/>
              </a:rPr>
              <a:t>, </a:t>
            </a: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spc="20" dirty="0">
                <a:latin typeface="Times New Roman"/>
                <a:cs typeface="Times New Roman"/>
              </a:rPr>
              <a:t>results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endParaRPr sz="682">
              <a:latin typeface="Times New Roman"/>
              <a:cs typeface="Times New Roman"/>
            </a:endParaRPr>
          </a:p>
          <a:p>
            <a:pPr marL="931693">
              <a:spcBef>
                <a:spcPts val="447"/>
              </a:spcBef>
            </a:pPr>
            <a:r>
              <a:rPr sz="682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99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48" baseline="-36111" dirty="0">
                <a:latin typeface="Times New Roman"/>
                <a:cs typeface="Times New Roman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cos(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cos(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h</a:t>
            </a:r>
            <a:r>
              <a:rPr sz="682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1259431">
              <a:spcBef>
                <a:spcPts val="109"/>
              </a:spcBef>
              <a:tabLst>
                <a:tab pos="2433140" algn="l"/>
              </a:tabLst>
            </a:pPr>
            <a:r>
              <a:rPr sz="682" spc="-51" dirty="0">
                <a:latin typeface="DejaVu Serif"/>
                <a:cs typeface="DejaVu Serif"/>
              </a:rPr>
              <a:t>h	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62775" y="1123724"/>
            <a:ext cx="222972" cy="0"/>
          </a:xfrm>
          <a:custGeom>
            <a:avLst/>
            <a:gdLst/>
            <a:ahLst/>
            <a:cxnLst/>
            <a:rect l="l" t="t" r="r" b="b"/>
            <a:pathLst>
              <a:path w="327025">
                <a:moveTo>
                  <a:pt x="0" y="0"/>
                </a:moveTo>
                <a:lnTo>
                  <a:pt x="32665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5720801" y="992006"/>
            <a:ext cx="1302760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341592">
              <a:lnSpc>
                <a:spcPts val="637"/>
              </a:lnSpc>
              <a:spcBef>
                <a:spcPts val="65"/>
              </a:spcBef>
              <a:tabLst>
                <a:tab pos="913077" algn="l"/>
              </a:tabLst>
            </a:pPr>
            <a:r>
              <a:rPr sz="682" spc="10" dirty="0">
                <a:latin typeface="Times New Roman"/>
                <a:cs typeface="Times New Roman"/>
              </a:rPr>
              <a:t>sin(</a:t>
            </a:r>
            <a:r>
              <a:rPr sz="682" spc="10" dirty="0">
                <a:latin typeface="DejaVu Serif"/>
                <a:cs typeface="DejaVu Serif"/>
              </a:rPr>
              <a:t>h</a:t>
            </a:r>
            <a:r>
              <a:rPr sz="682" spc="10" dirty="0">
                <a:latin typeface="Times New Roman"/>
                <a:cs typeface="Times New Roman"/>
              </a:rPr>
              <a:t>)	</a:t>
            </a:r>
            <a:r>
              <a:rPr sz="682" spc="3" dirty="0">
                <a:latin typeface="Times New Roman"/>
                <a:cs typeface="Times New Roman"/>
              </a:rPr>
              <a:t>cos(</a:t>
            </a:r>
            <a:r>
              <a:rPr sz="682" spc="3" dirty="0">
                <a:latin typeface="DejaVu Serif"/>
                <a:cs typeface="DejaVu Serif"/>
              </a:rPr>
              <a:t>h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43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593997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cos(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33955" y="1123724"/>
            <a:ext cx="381000" cy="0"/>
          </a:xfrm>
          <a:custGeom>
            <a:avLst/>
            <a:gdLst/>
            <a:ahLst/>
            <a:cxnLst/>
            <a:rect l="l" t="t" r="r" b="b"/>
            <a:pathLst>
              <a:path w="558800">
                <a:moveTo>
                  <a:pt x="0" y="0"/>
                </a:moveTo>
                <a:lnTo>
                  <a:pt x="55860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 txBox="1"/>
          <p:nvPr/>
        </p:nvSpPr>
        <p:spPr>
          <a:xfrm>
            <a:off x="6140629" y="1109536"/>
            <a:ext cx="7174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58506" algn="l"/>
              </a:tabLst>
            </a:pPr>
            <a:r>
              <a:rPr sz="682" spc="-51" dirty="0">
                <a:latin typeface="DejaVu Serif"/>
                <a:cs typeface="DejaVu Serif"/>
              </a:rPr>
              <a:t>h	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4" y="1248436"/>
            <a:ext cx="86417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Hence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13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formulas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47724" y="1504387"/>
            <a:ext cx="222972" cy="0"/>
          </a:xfrm>
          <a:custGeom>
            <a:avLst/>
            <a:gdLst/>
            <a:ahLst/>
            <a:cxnLst/>
            <a:rect l="l" t="t" r="r" b="b"/>
            <a:pathLst>
              <a:path w="327025">
                <a:moveTo>
                  <a:pt x="0" y="0"/>
                </a:moveTo>
                <a:lnTo>
                  <a:pt x="32665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 txBox="1"/>
          <p:nvPr/>
        </p:nvSpPr>
        <p:spPr>
          <a:xfrm>
            <a:off x="5170784" y="1490198"/>
            <a:ext cx="32211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3229" algn="l"/>
              </a:tabLst>
            </a:pPr>
            <a:r>
              <a:rPr sz="716" spc="15" baseline="3968" dirty="0">
                <a:latin typeface="DejaVu Serif"/>
                <a:cs typeface="DejaVu Serif"/>
              </a:rPr>
              <a:t>h</a:t>
            </a:r>
            <a:r>
              <a:rPr sz="716" spc="209" baseline="3968" dirty="0">
                <a:latin typeface="DejaVu Sans"/>
                <a:cs typeface="DejaVu Sans"/>
              </a:rPr>
              <a:t>→</a:t>
            </a:r>
            <a:r>
              <a:rPr sz="716" spc="46" baseline="3968" dirty="0">
                <a:latin typeface="Times New Roman"/>
                <a:cs typeface="Times New Roman"/>
              </a:rPr>
              <a:t>0	</a:t>
            </a:r>
            <a:r>
              <a:rPr sz="682" spc="-51" dirty="0">
                <a:latin typeface="DejaVu Serif"/>
                <a:cs typeface="DejaVu Serif"/>
              </a:rPr>
              <a:t>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2647" y="1372669"/>
            <a:ext cx="565006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6927" algn="ctr">
              <a:lnSpc>
                <a:spcPts val="637"/>
              </a:lnSpc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sin(</a:t>
            </a:r>
            <a:r>
              <a:rPr sz="682" spc="10" dirty="0">
                <a:latin typeface="DejaVu Serif"/>
                <a:cs typeface="DejaVu Serif"/>
              </a:rPr>
              <a:t>h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algn="ctr">
              <a:lnSpc>
                <a:spcPts val="637"/>
              </a:lnSpc>
              <a:tabLst>
                <a:tab pos="413028" algn="l"/>
              </a:tabLst>
            </a:pP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31569" y="1431031"/>
            <a:ext cx="1562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63171" y="1504387"/>
            <a:ext cx="381000" cy="0"/>
          </a:xfrm>
          <a:custGeom>
            <a:avLst/>
            <a:gdLst/>
            <a:ahLst/>
            <a:cxnLst/>
            <a:rect l="l" t="t" r="r" b="b"/>
            <a:pathLst>
              <a:path w="558800">
                <a:moveTo>
                  <a:pt x="0" y="0"/>
                </a:moveTo>
                <a:lnTo>
                  <a:pt x="55860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 txBox="1"/>
          <p:nvPr/>
        </p:nvSpPr>
        <p:spPr>
          <a:xfrm>
            <a:off x="6286231" y="1490198"/>
            <a:ext cx="40091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2457" algn="l"/>
              </a:tabLst>
            </a:pPr>
            <a:r>
              <a:rPr sz="716" spc="15" baseline="3968" dirty="0">
                <a:latin typeface="DejaVu Serif"/>
                <a:cs typeface="DejaVu Serif"/>
              </a:rPr>
              <a:t>h</a:t>
            </a:r>
            <a:r>
              <a:rPr sz="716" spc="209" baseline="3968" dirty="0">
                <a:latin typeface="DejaVu Sans"/>
                <a:cs typeface="DejaVu Sans"/>
              </a:rPr>
              <a:t>→</a:t>
            </a:r>
            <a:r>
              <a:rPr sz="716" spc="46" baseline="3968" dirty="0">
                <a:latin typeface="Times New Roman"/>
                <a:cs typeface="Times New Roman"/>
              </a:rPr>
              <a:t>0	</a:t>
            </a:r>
            <a:r>
              <a:rPr sz="682" spc="-51" dirty="0">
                <a:latin typeface="DejaVu Serif"/>
                <a:cs typeface="DejaVu Serif"/>
              </a:rPr>
              <a:t>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98031" y="1372669"/>
            <a:ext cx="723467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6494" algn="ctr">
              <a:lnSpc>
                <a:spcPts val="637"/>
              </a:lnSpc>
              <a:spcBef>
                <a:spcPts val="65"/>
              </a:spcBef>
            </a:pPr>
            <a:r>
              <a:rPr sz="682" spc="3" dirty="0">
                <a:latin typeface="Times New Roman"/>
                <a:cs typeface="Times New Roman"/>
              </a:rPr>
              <a:t>cos(</a:t>
            </a:r>
            <a:r>
              <a:rPr sz="682" spc="3" dirty="0">
                <a:latin typeface="DejaVu Serif"/>
                <a:cs typeface="DejaVu Serif"/>
              </a:rPr>
              <a:t>h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algn="ctr">
              <a:lnSpc>
                <a:spcPts val="637"/>
              </a:lnSpc>
              <a:tabLst>
                <a:tab pos="571485" algn="l"/>
              </a:tabLst>
            </a:pPr>
            <a:r>
              <a:rPr sz="682" spc="10" dirty="0">
                <a:latin typeface="Times New Roman"/>
                <a:cs typeface="Times New Roman"/>
              </a:rPr>
              <a:t>lim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61114" y="1616750"/>
            <a:ext cx="87803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7" dirty="0">
                <a:latin typeface="Times New Roman"/>
                <a:cs typeface="Times New Roman"/>
              </a:rPr>
              <a:t>Section</a:t>
            </a:r>
            <a:r>
              <a:rPr sz="682" spc="7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13</a:t>
            </a:r>
            <a:r>
              <a:rPr sz="682" spc="7" dirty="0">
                <a:latin typeface="Times New Roman"/>
                <a:cs typeface="Times New Roman"/>
              </a:rPr>
              <a:t>we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have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86819" y="1900993"/>
            <a:ext cx="16105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h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995658" y="1892158"/>
            <a:ext cx="222972" cy="0"/>
          </a:xfrm>
          <a:custGeom>
            <a:avLst/>
            <a:gdLst/>
            <a:ahLst/>
            <a:cxnLst/>
            <a:rect l="l" t="t" r="r" b="b"/>
            <a:pathLst>
              <a:path w="327025">
                <a:moveTo>
                  <a:pt x="0" y="0"/>
                </a:moveTo>
                <a:lnTo>
                  <a:pt x="32665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 txBox="1"/>
          <p:nvPr/>
        </p:nvSpPr>
        <p:spPr>
          <a:xfrm>
            <a:off x="5225276" y="1818793"/>
            <a:ext cx="173138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4" dirty="0">
                <a:latin typeface="Times New Roman"/>
                <a:cs typeface="Times New Roman"/>
              </a:rPr>
              <a:t>sin</a:t>
            </a:r>
            <a:r>
              <a:rPr sz="716" spc="35" baseline="31746" dirty="0">
                <a:latin typeface="DejaVu Sans"/>
                <a:cs typeface="DejaVu Sans"/>
              </a:rPr>
              <a:t>j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2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spc="3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cos(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-89" dirty="0">
                <a:latin typeface="Times New Roman"/>
                <a:cs typeface="Times New Roman"/>
              </a:rPr>
              <a:t> </a:t>
            </a:r>
            <a:r>
              <a:rPr sz="1023" spc="15" baseline="36111" dirty="0">
                <a:latin typeface="Times New Roman"/>
                <a:cs typeface="Times New Roman"/>
              </a:rPr>
              <a:t>sin(</a:t>
            </a:r>
            <a:r>
              <a:rPr sz="1023" spc="15" baseline="36111" dirty="0">
                <a:latin typeface="DejaVu Serif"/>
                <a:cs typeface="DejaVu Serif"/>
              </a:rPr>
              <a:t>h</a:t>
            </a:r>
            <a:r>
              <a:rPr sz="1023" spc="15" baseline="36111" dirty="0">
                <a:latin typeface="Times New Roman"/>
                <a:cs typeface="Times New Roman"/>
              </a:rPr>
              <a:t>)</a:t>
            </a:r>
            <a:r>
              <a:rPr sz="1023" spc="87" baseline="36111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89" dirty="0">
                <a:latin typeface="Times New Roman"/>
                <a:cs typeface="Times New Roman"/>
              </a:rPr>
              <a:t> </a:t>
            </a:r>
            <a:r>
              <a:rPr sz="1023" spc="5" baseline="36111" dirty="0">
                <a:latin typeface="Times New Roman"/>
                <a:cs typeface="Times New Roman"/>
              </a:rPr>
              <a:t>cos(</a:t>
            </a:r>
            <a:r>
              <a:rPr sz="1023" spc="5" baseline="36111" dirty="0">
                <a:latin typeface="DejaVu Serif"/>
                <a:cs typeface="DejaVu Serif"/>
              </a:rPr>
              <a:t>h</a:t>
            </a:r>
            <a:r>
              <a:rPr sz="1023" spc="5" baseline="36111" dirty="0">
                <a:latin typeface="Times New Roman"/>
                <a:cs typeface="Times New Roman"/>
              </a:rPr>
              <a:t>)</a:t>
            </a:r>
            <a:r>
              <a:rPr sz="1023" spc="-35" baseline="36111" dirty="0">
                <a:latin typeface="Times New Roman"/>
                <a:cs typeface="Times New Roman"/>
              </a:rPr>
              <a:t> </a:t>
            </a:r>
            <a:r>
              <a:rPr sz="1023" spc="-66" baseline="36111" dirty="0">
                <a:latin typeface="DejaVu Sans"/>
                <a:cs typeface="DejaVu Sans"/>
              </a:rPr>
              <a:t>−</a:t>
            </a:r>
            <a:r>
              <a:rPr sz="1023" spc="-107" baseline="36111" dirty="0">
                <a:latin typeface="DejaVu Sans"/>
                <a:cs typeface="DejaVu Sans"/>
              </a:rPr>
              <a:t> </a:t>
            </a:r>
            <a:r>
              <a:rPr sz="1023" spc="-5" baseline="36111" dirty="0">
                <a:latin typeface="Times New Roman"/>
                <a:cs typeface="Times New Roman"/>
              </a:rPr>
              <a:t>1</a:t>
            </a:r>
            <a:endParaRPr sz="1023" baseline="36111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566838" y="1892158"/>
            <a:ext cx="381000" cy="0"/>
          </a:xfrm>
          <a:custGeom>
            <a:avLst/>
            <a:gdLst/>
            <a:ahLst/>
            <a:cxnLst/>
            <a:rect l="l" t="t" r="r" b="b"/>
            <a:pathLst>
              <a:path w="558800">
                <a:moveTo>
                  <a:pt x="0" y="0"/>
                </a:moveTo>
                <a:lnTo>
                  <a:pt x="55860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 txBox="1"/>
          <p:nvPr/>
        </p:nvSpPr>
        <p:spPr>
          <a:xfrm>
            <a:off x="6073512" y="1877969"/>
            <a:ext cx="7174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58506" algn="l"/>
              </a:tabLst>
            </a:pPr>
            <a:r>
              <a:rPr sz="682" spc="-51" dirty="0">
                <a:latin typeface="DejaVu Serif"/>
                <a:cs typeface="DejaVu Serif"/>
              </a:rPr>
              <a:t>h	h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16398" y="1951885"/>
            <a:ext cx="2324099" cy="663031"/>
          </a:xfrm>
          <a:prstGeom prst="rect">
            <a:avLst/>
          </a:prstGeom>
        </p:spPr>
        <p:txBody>
          <a:bodyPr vert="horz" wrap="square" lIns="0" tIns="39399" rIns="0" bIns="0" rtlCol="0">
            <a:spAutoFit/>
          </a:bodyPr>
          <a:lstStyle/>
          <a:p>
            <a:pPr marL="1287572">
              <a:spcBef>
                <a:spcPts val="310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cos(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endParaRPr sz="682">
              <a:latin typeface="Times New Roman"/>
              <a:cs typeface="Times New Roman"/>
            </a:endParaRPr>
          </a:p>
          <a:p>
            <a:pPr marL="1287572">
              <a:spcBef>
                <a:spcPts val="242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cos(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 marR="3464">
              <a:lnSpc>
                <a:spcPct val="148000"/>
              </a:lnSpc>
              <a:spcBef>
                <a:spcPts val="556"/>
              </a:spcBef>
            </a:pPr>
            <a:r>
              <a:rPr sz="682" spc="17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similar </a:t>
            </a:r>
            <a:r>
              <a:rPr sz="682" spc="27" dirty="0">
                <a:latin typeface="Times New Roman"/>
                <a:cs typeface="Times New Roman"/>
              </a:rPr>
              <a:t>computation </a:t>
            </a:r>
            <a:r>
              <a:rPr sz="682" spc="14" dirty="0">
                <a:latin typeface="Times New Roman"/>
                <a:cs typeface="Times New Roman"/>
              </a:rPr>
              <a:t>leads </a:t>
            </a:r>
            <a:r>
              <a:rPr sz="682" spc="34" dirty="0">
                <a:latin typeface="Times New Roman"/>
                <a:cs typeface="Times New Roman"/>
              </a:rPr>
              <a:t>to the stated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dirty="0">
                <a:latin typeface="Times New Roman"/>
                <a:cs typeface="Times New Roman"/>
              </a:rPr>
              <a:t>cos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.  </a:t>
            </a:r>
            <a:r>
              <a:rPr sz="682" spc="7" dirty="0">
                <a:latin typeface="Times New Roman"/>
                <a:cs typeface="Times New Roman"/>
              </a:rPr>
              <a:t>To find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48" dirty="0">
                <a:latin typeface="Times New Roman"/>
                <a:cs typeface="Times New Roman"/>
              </a:rPr>
              <a:t>tan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apply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quotient </a:t>
            </a:r>
            <a:r>
              <a:rPr sz="682" spc="17" dirty="0">
                <a:latin typeface="Times New Roman"/>
                <a:cs typeface="Times New Roman"/>
              </a:rPr>
              <a:t>rule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71939" y="2714654"/>
            <a:ext cx="2970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48" dirty="0">
                <a:latin typeface="Times New Roman"/>
                <a:cs typeface="Times New Roman"/>
              </a:rPr>
              <a:t>tan</a:t>
            </a:r>
            <a:r>
              <a:rPr sz="682" spc="-139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994256" y="2788010"/>
            <a:ext cx="179243" cy="0"/>
          </a:xfrm>
          <a:custGeom>
            <a:avLst/>
            <a:gdLst/>
            <a:ahLst/>
            <a:cxnLst/>
            <a:rect l="l" t="t" r="r" b="b"/>
            <a:pathLst>
              <a:path w="262889">
                <a:moveTo>
                  <a:pt x="0" y="0"/>
                </a:moveTo>
                <a:lnTo>
                  <a:pt x="26280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5990393" y="2656292"/>
            <a:ext cx="49530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8645" algn="l"/>
              </a:tabLst>
            </a:pP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7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309169" y="2788010"/>
            <a:ext cx="167986" cy="0"/>
          </a:xfrm>
          <a:custGeom>
            <a:avLst/>
            <a:gdLst/>
            <a:ahLst/>
            <a:cxnLst/>
            <a:rect l="l" t="t" r="r" b="b"/>
            <a:pathLst>
              <a:path w="246379">
                <a:moveTo>
                  <a:pt x="0" y="0"/>
                </a:moveTo>
                <a:lnTo>
                  <a:pt x="24629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5985597" y="2773831"/>
            <a:ext cx="49659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26872" algn="l"/>
              </a:tabLst>
            </a:pP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	</a:t>
            </a:r>
            <a:r>
              <a:rPr sz="682" spc="-92" dirty="0">
                <a:latin typeface="DejaVu Serif"/>
                <a:cs typeface="DejaVu Serif"/>
              </a:rPr>
              <a:t>g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99095" y="2714654"/>
            <a:ext cx="32125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87907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56715" y="2933331"/>
            <a:ext cx="28098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We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76401" y="3116686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51789" y="3126429"/>
            <a:ext cx="37364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48" dirty="0">
                <a:latin typeface="Times New Roman"/>
                <a:cs typeface="Times New Roman"/>
              </a:rPr>
              <a:t>tan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42373" y="3068066"/>
            <a:ext cx="11083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" dirty="0">
                <a:latin typeface="Times New Roman"/>
                <a:cs typeface="Times New Roman"/>
              </a:rPr>
              <a:t>cos(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sin</a:t>
            </a:r>
            <a:r>
              <a:rPr sz="716" spc="35" baseline="31746" dirty="0">
                <a:latin typeface="DejaVu Sans"/>
                <a:cs typeface="DejaVu Sans"/>
              </a:rPr>
              <a:t>j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cos</a:t>
            </a:r>
            <a:r>
              <a:rPr sz="716" spc="25" baseline="27777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151033" y="3199785"/>
            <a:ext cx="1091045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 txBox="1"/>
          <p:nvPr/>
        </p:nvSpPr>
        <p:spPr>
          <a:xfrm>
            <a:off x="5552599" y="3185605"/>
            <a:ext cx="2879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cos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67736" y="3126429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69151" y="3068066"/>
            <a:ext cx="65462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cos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8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sin</a:t>
            </a:r>
            <a:r>
              <a:rPr sz="716" spc="35" baseline="31746" dirty="0">
                <a:latin typeface="Times New Roman"/>
                <a:cs typeface="Times New Roman"/>
              </a:rPr>
              <a:t>2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377810" y="3199785"/>
            <a:ext cx="637308" cy="0"/>
          </a:xfrm>
          <a:custGeom>
            <a:avLst/>
            <a:gdLst/>
            <a:ahLst/>
            <a:cxnLst/>
            <a:rect l="l" t="t" r="r" b="b"/>
            <a:pathLst>
              <a:path w="934720">
                <a:moveTo>
                  <a:pt x="0" y="0"/>
                </a:moveTo>
                <a:lnTo>
                  <a:pt x="93435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 txBox="1"/>
          <p:nvPr/>
        </p:nvSpPr>
        <p:spPr>
          <a:xfrm>
            <a:off x="6552377" y="3185605"/>
            <a:ext cx="2879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cos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255668" y="3068066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150590" y="3199785"/>
            <a:ext cx="271030" cy="0"/>
          </a:xfrm>
          <a:custGeom>
            <a:avLst/>
            <a:gdLst/>
            <a:ahLst/>
            <a:cxnLst/>
            <a:rect l="l" t="t" r="r" b="b"/>
            <a:pathLst>
              <a:path w="397510">
                <a:moveTo>
                  <a:pt x="0" y="0"/>
                </a:moveTo>
                <a:lnTo>
                  <a:pt x="39688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 txBox="1"/>
          <p:nvPr/>
        </p:nvSpPr>
        <p:spPr>
          <a:xfrm>
            <a:off x="7040525" y="3126429"/>
            <a:ext cx="38965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41"/>
              </a:lnSpc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  <a:p>
            <a:pPr marL="109968">
              <a:lnSpc>
                <a:spcPts val="641"/>
              </a:lnSpc>
            </a:pPr>
            <a:r>
              <a:rPr sz="682" spc="17" dirty="0">
                <a:latin typeface="Times New Roman"/>
                <a:cs typeface="Times New Roman"/>
              </a:rPr>
              <a:t>cos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61114" y="3327952"/>
            <a:ext cx="43468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as</a:t>
            </a:r>
            <a:r>
              <a:rPr sz="682" spc="14" dirty="0">
                <a:latin typeface="Times New Roman"/>
                <a:cs typeface="Times New Roman"/>
              </a:rPr>
              <a:t> claimed.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046469" y="3327952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0" dirty="0">
                <a:latin typeface="DejaVu Sans"/>
                <a:cs typeface="DejaVu Sans"/>
              </a:rPr>
              <a:t>Q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99530" y="3651706"/>
            <a:ext cx="5931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3" dirty="0">
                <a:latin typeface="Georgia"/>
                <a:cs typeface="Georgia"/>
              </a:rPr>
              <a:t>12.</a:t>
            </a:r>
            <a:r>
              <a:rPr sz="682" b="1" spc="7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61114" y="3899878"/>
            <a:ext cx="1887682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>
              <a:lnSpc>
                <a:spcPct val="101499"/>
              </a:lnSpc>
              <a:spcBef>
                <a:spcPts val="55"/>
              </a:spcBef>
            </a:pP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14" dirty="0">
                <a:latin typeface="Arial"/>
                <a:cs typeface="Arial"/>
              </a:rPr>
              <a:t>derivatives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following </a:t>
            </a:r>
            <a:r>
              <a:rPr sz="614" spc="-7" dirty="0">
                <a:latin typeface="Arial"/>
                <a:cs typeface="Arial"/>
              </a:rPr>
              <a:t>functions </a:t>
            </a:r>
            <a:r>
              <a:rPr sz="614" spc="24" dirty="0">
                <a:latin typeface="Arial"/>
                <a:cs typeface="Arial"/>
              </a:rPr>
              <a:t>(try </a:t>
            </a:r>
            <a:r>
              <a:rPr sz="614" spc="17" dirty="0">
                <a:latin typeface="Arial"/>
                <a:cs typeface="Arial"/>
              </a:rPr>
              <a:t>to  </a:t>
            </a:r>
            <a:r>
              <a:rPr sz="614" spc="-7" dirty="0">
                <a:latin typeface="Arial"/>
                <a:cs typeface="Arial"/>
              </a:rPr>
              <a:t>simplify </a:t>
            </a:r>
            <a:r>
              <a:rPr sz="614" spc="-20" dirty="0">
                <a:latin typeface="Arial"/>
                <a:cs typeface="Arial"/>
              </a:rPr>
              <a:t>your</a:t>
            </a:r>
            <a:r>
              <a:rPr sz="614" spc="78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answers)</a:t>
            </a:r>
            <a:endParaRPr sz="614">
              <a:latin typeface="Arial"/>
              <a:cs typeface="Arial"/>
            </a:endParaRPr>
          </a:p>
        </p:txBody>
      </p:sp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3956321" y="4157898"/>
          <a:ext cx="1117023" cy="683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672">
                <a:tc>
                  <a:txBody>
                    <a:bodyPr/>
                    <a:lstStyle/>
                    <a:p>
                      <a:pPr marL="18415">
                        <a:lnSpc>
                          <a:spcPts val="880"/>
                        </a:lnSpc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134.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880"/>
                        </a:lnSpc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sin(</a:t>
                      </a:r>
                      <a:r>
                        <a:rPr sz="600" spc="3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cos(</a:t>
                      </a:r>
                      <a:r>
                        <a:rPr sz="600" spc="2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23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135.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57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sin(</a:t>
                      </a:r>
                      <a:r>
                        <a:rPr sz="600" spc="3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latin typeface="DejaVu Sans"/>
                          <a:cs typeface="DejaVu Sans"/>
                        </a:rPr>
                        <a:t>−</a:t>
                      </a:r>
                      <a:r>
                        <a:rPr sz="600" spc="-9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cos(</a:t>
                      </a:r>
                      <a:r>
                        <a:rPr sz="600" spc="2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11257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37">
                <a:tc>
                  <a:txBody>
                    <a:bodyPr/>
                    <a:lstStyle/>
                    <a:p>
                      <a:pPr marL="18415">
                        <a:lnSpc>
                          <a:spcPts val="894"/>
                        </a:lnSpc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136.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894"/>
                        </a:lnSpc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sin(</a:t>
                      </a:r>
                      <a:r>
                        <a:rPr sz="600" spc="3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cos(</a:t>
                      </a:r>
                      <a:r>
                        <a:rPr sz="600" spc="2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247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137.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57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-140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sin(</a:t>
                      </a:r>
                      <a:r>
                        <a:rPr sz="600" spc="3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3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cos(</a:t>
                      </a:r>
                      <a:r>
                        <a:rPr sz="600" spc="2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11257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24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138.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257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-140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cos(</a:t>
                      </a:r>
                      <a:r>
                        <a:rPr sz="600" spc="2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latin typeface="DejaVu Sans"/>
                          <a:cs typeface="DejaVu Sans"/>
                        </a:rPr>
                        <a:t>−</a:t>
                      </a:r>
                      <a:r>
                        <a:rPr sz="600" spc="-8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sin</a:t>
                      </a:r>
                      <a:r>
                        <a:rPr sz="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endParaRPr sz="600">
                        <a:latin typeface="DejaVu Serif"/>
                        <a:cs typeface="DejaVu Serif"/>
                      </a:endParaRPr>
                    </a:p>
                  </a:txBody>
                  <a:tcPr marL="0" marR="0" marT="11257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" name="object 46"/>
          <p:cNvSpPr txBox="1"/>
          <p:nvPr/>
        </p:nvSpPr>
        <p:spPr>
          <a:xfrm>
            <a:off x="3960608" y="4854360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139.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47387" y="4921255"/>
            <a:ext cx="15673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53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 txBox="1"/>
          <p:nvPr/>
        </p:nvSpPr>
        <p:spPr>
          <a:xfrm>
            <a:off x="4438728" y="4794455"/>
            <a:ext cx="174048" cy="21662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64076" marR="3464" indent="-55850">
              <a:lnSpc>
                <a:spcPct val="110000"/>
              </a:lnSpc>
              <a:spcBef>
                <a:spcPts val="68"/>
              </a:spcBef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106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  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60607" y="5028790"/>
            <a:ext cx="73515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140.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cos</a:t>
            </a:r>
            <a:r>
              <a:rPr sz="614" spc="35" baseline="41666" dirty="0">
                <a:latin typeface="Times New Roman"/>
                <a:cs typeface="Times New Roman"/>
              </a:rPr>
              <a:t>2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516833" y="5190528"/>
            <a:ext cx="329911" cy="0"/>
          </a:xfrm>
          <a:custGeom>
            <a:avLst/>
            <a:gdLst/>
            <a:ahLst/>
            <a:cxnLst/>
            <a:rect l="l" t="t" r="r" b="b"/>
            <a:pathLst>
              <a:path w="483869">
                <a:moveTo>
                  <a:pt x="0" y="0"/>
                </a:moveTo>
                <a:lnTo>
                  <a:pt x="48381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 txBox="1"/>
          <p:nvPr/>
        </p:nvSpPr>
        <p:spPr>
          <a:xfrm>
            <a:off x="3960608" y="5185026"/>
            <a:ext cx="89491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141.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920" spc="220" baseline="55555" dirty="0">
                <a:latin typeface="Arial"/>
                <a:cs typeface="Arial"/>
              </a:rPr>
              <a:t>√</a:t>
            </a:r>
            <a:r>
              <a:rPr sz="614" spc="147" dirty="0">
                <a:latin typeface="Times New Roman"/>
                <a:cs typeface="Times New Roman"/>
              </a:rPr>
              <a:t>1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1" dirty="0">
                <a:latin typeface="DejaVu Sans"/>
                <a:cs typeface="DejaVu Sans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sin</a:t>
            </a:r>
            <a:r>
              <a:rPr sz="614" spc="35" baseline="32407" dirty="0">
                <a:latin typeface="Times New Roman"/>
                <a:cs typeface="Times New Roman"/>
              </a:rPr>
              <a:t>2</a:t>
            </a:r>
            <a:r>
              <a:rPr sz="614" spc="46" baseline="3240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60608" y="5380609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142.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516833" y="5346763"/>
            <a:ext cx="314758" cy="0"/>
          </a:xfrm>
          <a:custGeom>
            <a:avLst/>
            <a:gdLst/>
            <a:ahLst/>
            <a:cxnLst/>
            <a:rect l="l" t="t" r="r" b="b"/>
            <a:pathLst>
              <a:path w="461644">
                <a:moveTo>
                  <a:pt x="0" y="0"/>
                </a:moveTo>
                <a:lnTo>
                  <a:pt x="461467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 txBox="1"/>
          <p:nvPr/>
        </p:nvSpPr>
        <p:spPr>
          <a:xfrm>
            <a:off x="4428380" y="5262109"/>
            <a:ext cx="418667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98711">
              <a:lnSpc>
                <a:spcPts val="368"/>
              </a:lnSpc>
              <a:spcBef>
                <a:spcPts val="65"/>
              </a:spcBef>
              <a:tabLst>
                <a:tab pos="409564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368"/>
              </a:lnSpc>
            </a:pPr>
            <a:r>
              <a:rPr sz="614" spc="45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518530" y="5330403"/>
            <a:ext cx="31129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34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75" dirty="0">
                <a:latin typeface="DejaVu Sans"/>
                <a:cs typeface="DejaVu Sans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6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518530" y="5433273"/>
            <a:ext cx="31129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3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6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506606" y="5646809"/>
            <a:ext cx="165389" cy="0"/>
          </a:xfrm>
          <a:custGeom>
            <a:avLst/>
            <a:gdLst/>
            <a:ahLst/>
            <a:cxnLst/>
            <a:rect l="l" t="t" r="r" b="b"/>
            <a:pathLst>
              <a:path w="242569">
                <a:moveTo>
                  <a:pt x="0" y="0"/>
                </a:moveTo>
                <a:lnTo>
                  <a:pt x="242544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 txBox="1"/>
          <p:nvPr/>
        </p:nvSpPr>
        <p:spPr>
          <a:xfrm>
            <a:off x="3960608" y="5579924"/>
            <a:ext cx="75290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143. </a:t>
            </a:r>
            <a:r>
              <a:rPr sz="614" spc="27" dirty="0">
                <a:latin typeface="Times New Roman"/>
                <a:cs typeface="Times New Roman"/>
              </a:rPr>
              <a:t>cot(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920" spc="10" baseline="37037" dirty="0">
                <a:latin typeface="Times New Roman"/>
                <a:cs typeface="Times New Roman"/>
              </a:rPr>
              <a:t>cos </a:t>
            </a:r>
            <a:r>
              <a:rPr sz="920" spc="10" baseline="37037" dirty="0">
                <a:latin typeface="DejaVu Serif"/>
                <a:cs typeface="DejaVu Serif"/>
              </a:rPr>
              <a:t>x</a:t>
            </a:r>
            <a:r>
              <a:rPr sz="920" spc="-256" baseline="37037" dirty="0">
                <a:latin typeface="DejaVu Serif"/>
                <a:cs typeface="DejaVu Serif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60608" y="5620713"/>
            <a:ext cx="1616219" cy="221960"/>
          </a:xfrm>
          <a:prstGeom prst="rect">
            <a:avLst/>
          </a:prstGeom>
        </p:spPr>
        <p:txBody>
          <a:bodyPr vert="horz" wrap="square" lIns="0" tIns="19915" rIns="0" bIns="0" rtlCol="0">
            <a:spAutoFit/>
          </a:bodyPr>
          <a:lstStyle/>
          <a:p>
            <a:pPr marR="353281" algn="ctr">
              <a:spcBef>
                <a:spcPts val="156"/>
              </a:spcBef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92"/>
              </a:spcBef>
            </a:pPr>
            <a:r>
              <a:rPr sz="614" b="1" dirty="0">
                <a:latin typeface="Arial"/>
                <a:cs typeface="Arial"/>
              </a:rPr>
              <a:t>144. </a:t>
            </a:r>
            <a:r>
              <a:rPr sz="614" spc="-37" dirty="0">
                <a:latin typeface="Arial"/>
                <a:cs typeface="Arial"/>
              </a:rPr>
              <a:t>Can </a:t>
            </a:r>
            <a:r>
              <a:rPr sz="614" spc="-31" dirty="0">
                <a:latin typeface="Arial"/>
                <a:cs typeface="Arial"/>
              </a:rPr>
              <a:t>you </a:t>
            </a:r>
            <a:r>
              <a:rPr sz="614" spc="-3" dirty="0">
                <a:latin typeface="Arial"/>
                <a:cs typeface="Arial"/>
              </a:rPr>
              <a:t>find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48" dirty="0">
                <a:latin typeface="Arial"/>
                <a:cs typeface="Arial"/>
              </a:rPr>
              <a:t>so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99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function</a:t>
            </a:r>
            <a:endParaRPr sz="614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515464" y="5930417"/>
            <a:ext cx="2563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776328" y="5797829"/>
            <a:ext cx="8182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3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40613" y="5876843"/>
            <a:ext cx="56197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7390" algn="l"/>
              </a:tabLst>
            </a:pP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	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27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≤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17534" y="5870919"/>
            <a:ext cx="54985" cy="13654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474"/>
              </a:lnSpc>
              <a:spcBef>
                <a:spcPts val="65"/>
              </a:spcBef>
            </a:pPr>
            <a:r>
              <a:rPr sz="409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</a:t>
            </a:r>
            <a:endParaRPr sz="409">
              <a:latin typeface="Arial"/>
              <a:cs typeface="Arial"/>
            </a:endParaRPr>
          </a:p>
          <a:p>
            <a:pPr marL="12555">
              <a:lnSpc>
                <a:spcPts val="474"/>
              </a:lnSpc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840613" y="5990719"/>
            <a:ext cx="63211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58" dirty="0">
                <a:latin typeface="DejaVu Serif"/>
                <a:cs typeface="DejaVu Serif"/>
              </a:rPr>
              <a:t>bx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erif"/>
                <a:cs typeface="DejaVu Serif"/>
              </a:rPr>
              <a:t>&gt;</a:t>
            </a:r>
            <a:r>
              <a:rPr sz="614" spc="-72" dirty="0">
                <a:latin typeface="DejaVu Serif"/>
                <a:cs typeface="DejaVu Serif"/>
              </a:rPr>
              <a:t> </a:t>
            </a:r>
            <a:r>
              <a:rPr sz="614" i="1" u="sng" spc="30" baseline="3240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</a:t>
            </a:r>
            <a:endParaRPr sz="614" baseline="32407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421457" y="604294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42119" y="3847522"/>
            <a:ext cx="1616219" cy="301528"/>
          </a:xfrm>
          <a:prstGeom prst="rect">
            <a:avLst/>
          </a:prstGeom>
        </p:spPr>
        <p:txBody>
          <a:bodyPr vert="horz" wrap="square" lIns="0" tIns="60614" rIns="0" bIns="0" rtlCol="0">
            <a:spAutoFit/>
          </a:bodyPr>
          <a:lstStyle/>
          <a:p>
            <a:pPr marL="109102">
              <a:spcBef>
                <a:spcPts val="477"/>
              </a:spcBef>
            </a:pP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differentiable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7" dirty="0">
                <a:latin typeface="Times New Roman"/>
                <a:cs typeface="Times New Roman"/>
              </a:rPr>
              <a:t> </a:t>
            </a:r>
            <a:r>
              <a:rPr sz="614" spc="10" dirty="0">
                <a:latin typeface="DejaVu Serif"/>
                <a:cs typeface="DejaVu Serif"/>
              </a:rPr>
              <a:t>π/</a:t>
            </a:r>
            <a:r>
              <a:rPr sz="614" spc="10" dirty="0">
                <a:latin typeface="Times New Roman"/>
                <a:cs typeface="Times New Roman"/>
              </a:rPr>
              <a:t>4</a:t>
            </a:r>
            <a:r>
              <a:rPr sz="614" spc="1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409"/>
              </a:spcBef>
            </a:pPr>
            <a:r>
              <a:rPr sz="614" b="1" dirty="0">
                <a:latin typeface="Arial"/>
                <a:cs typeface="Arial"/>
              </a:rPr>
              <a:t>145. </a:t>
            </a:r>
            <a:r>
              <a:rPr sz="614" spc="-37" dirty="0">
                <a:latin typeface="Arial"/>
                <a:cs typeface="Arial"/>
              </a:rPr>
              <a:t>Can </a:t>
            </a:r>
            <a:r>
              <a:rPr sz="614" spc="-31" dirty="0">
                <a:latin typeface="Arial"/>
                <a:cs typeface="Arial"/>
              </a:rPr>
              <a:t>you </a:t>
            </a:r>
            <a:r>
              <a:rPr sz="614" spc="-3" dirty="0">
                <a:latin typeface="Arial"/>
                <a:cs typeface="Arial"/>
              </a:rPr>
              <a:t>find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48" dirty="0">
                <a:latin typeface="Arial"/>
                <a:cs typeface="Arial"/>
              </a:rPr>
              <a:t>so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99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function</a:t>
            </a:r>
            <a:endParaRPr sz="614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696967" y="4244579"/>
            <a:ext cx="2563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957839" y="4111982"/>
            <a:ext cx="8182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3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022116" y="4191005"/>
            <a:ext cx="63211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7390" algn="l"/>
              </a:tabLst>
            </a:pPr>
            <a:r>
              <a:rPr sz="614" spc="51" dirty="0">
                <a:latin typeface="Times New Roman"/>
                <a:cs typeface="Times New Roman"/>
              </a:rPr>
              <a:t>tan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	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erif"/>
                <a:cs typeface="DejaVu Serif"/>
              </a:rPr>
              <a:t>&lt;</a:t>
            </a:r>
            <a:r>
              <a:rPr sz="614" spc="27" dirty="0">
                <a:latin typeface="DejaVu Serif"/>
                <a:cs typeface="DejaVu Serif"/>
              </a:rPr>
              <a:t> </a:t>
            </a:r>
            <a:r>
              <a:rPr sz="614" i="1" u="sng" spc="30" baseline="3240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</a:t>
            </a:r>
            <a:endParaRPr sz="614" baseline="32407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022116" y="4304881"/>
            <a:ext cx="56197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58" dirty="0">
                <a:latin typeface="DejaVu Serif"/>
                <a:cs typeface="DejaVu Serif"/>
              </a:rPr>
              <a:t>bx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≥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599045" y="4243235"/>
            <a:ext cx="54985" cy="18784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2555">
              <a:lnSpc>
                <a:spcPts val="464"/>
              </a:lnSpc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6</a:t>
            </a:r>
            <a:endParaRPr sz="409">
              <a:latin typeface="Times New Roman"/>
              <a:cs typeface="Times New Roman"/>
            </a:endParaRPr>
          </a:p>
          <a:p>
            <a:pPr marL="8659">
              <a:lnSpc>
                <a:spcPts val="447"/>
              </a:lnSpc>
            </a:pPr>
            <a:r>
              <a:rPr sz="409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</a:t>
            </a:r>
            <a:endParaRPr sz="409">
              <a:latin typeface="Arial"/>
              <a:cs typeface="Arial"/>
            </a:endParaRPr>
          </a:p>
          <a:p>
            <a:pPr marL="12555">
              <a:lnSpc>
                <a:spcPts val="474"/>
              </a:lnSpc>
            </a:pPr>
            <a:r>
              <a:rPr sz="409" spc="44" dirty="0">
                <a:latin typeface="Times New Roman"/>
                <a:cs typeface="Times New Roman"/>
              </a:rPr>
              <a:t>6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618640" y="5411372"/>
            <a:ext cx="38186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3714" algn="l"/>
              </a:tabLst>
            </a:pPr>
            <a:r>
              <a:rPr sz="409" i="1" spc="55" dirty="0">
                <a:latin typeface="Arial"/>
                <a:cs typeface="Arial"/>
              </a:rPr>
              <a:t>j	j</a:t>
            </a:r>
            <a:endParaRPr sz="409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142118" y="4395712"/>
            <a:ext cx="1992024" cy="1412473"/>
          </a:xfrm>
          <a:prstGeom prst="rect">
            <a:avLst/>
          </a:prstGeom>
        </p:spPr>
        <p:txBody>
          <a:bodyPr vert="horz" wrap="square" lIns="0" tIns="60614" rIns="0" bIns="0" rtlCol="0">
            <a:spAutoFit/>
          </a:bodyPr>
          <a:lstStyle/>
          <a:p>
            <a:pPr marL="109102">
              <a:spcBef>
                <a:spcPts val="477"/>
              </a:spcBef>
            </a:pP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differentiable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7" dirty="0">
                <a:latin typeface="Times New Roman"/>
                <a:cs typeface="Times New Roman"/>
              </a:rPr>
              <a:t> </a:t>
            </a:r>
            <a:r>
              <a:rPr sz="614" spc="10" dirty="0">
                <a:latin typeface="DejaVu Serif"/>
                <a:cs typeface="DejaVu Serif"/>
              </a:rPr>
              <a:t>π/</a:t>
            </a:r>
            <a:r>
              <a:rPr sz="614" spc="10" dirty="0">
                <a:latin typeface="Times New Roman"/>
                <a:cs typeface="Times New Roman"/>
              </a:rPr>
              <a:t>4</a:t>
            </a:r>
            <a:r>
              <a:rPr sz="614" spc="1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109102" marR="6061" indent="-100443" algn="just">
              <a:lnSpc>
                <a:spcPct val="101499"/>
              </a:lnSpc>
              <a:spcBef>
                <a:spcPts val="399"/>
              </a:spcBef>
              <a:buFont typeface="Arial"/>
              <a:buAutoNum type="arabicPeriod" startAt="146"/>
              <a:tabLst>
                <a:tab pos="213008" algn="l"/>
              </a:tabLst>
            </a:pPr>
            <a:r>
              <a:rPr sz="614" spc="7" dirty="0">
                <a:latin typeface="Arial"/>
                <a:cs typeface="Arial"/>
              </a:rPr>
              <a:t>If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31" dirty="0">
                <a:latin typeface="Arial"/>
                <a:cs typeface="Arial"/>
              </a:rPr>
              <a:t>given </a:t>
            </a:r>
            <a:r>
              <a:rPr sz="614" spc="-7" dirty="0">
                <a:latin typeface="Arial"/>
                <a:cs typeface="Arial"/>
              </a:rPr>
              <a:t>function, </a:t>
            </a:r>
            <a:r>
              <a:rPr sz="614" spc="-34" dirty="0">
                <a:latin typeface="Arial"/>
                <a:cs typeface="Arial"/>
              </a:rPr>
              <a:t>and you </a:t>
            </a:r>
            <a:r>
              <a:rPr sz="614" spc="-41" dirty="0">
                <a:latin typeface="Arial"/>
                <a:cs typeface="Arial"/>
              </a:rPr>
              <a:t>have </a:t>
            </a:r>
            <a:r>
              <a:rPr sz="614" spc="-20" dirty="0">
                <a:latin typeface="Arial"/>
                <a:cs typeface="Arial"/>
              </a:rPr>
              <a:t>another </a:t>
            </a:r>
            <a:r>
              <a:rPr sz="614" spc="-10" dirty="0">
                <a:latin typeface="Arial"/>
                <a:cs typeface="Arial"/>
              </a:rPr>
              <a:t>function  </a:t>
            </a:r>
            <a:r>
              <a:rPr sz="614" spc="-95" dirty="0">
                <a:latin typeface="DejaVu Serif"/>
                <a:cs typeface="DejaVu Serif"/>
              </a:rPr>
              <a:t>g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-20" dirty="0">
                <a:latin typeface="Arial"/>
                <a:cs typeface="Arial"/>
              </a:rPr>
              <a:t>which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satisfies</a:t>
            </a:r>
            <a:r>
              <a:rPr sz="614" spc="14" dirty="0">
                <a:latin typeface="Arial"/>
                <a:cs typeface="Arial"/>
              </a:rPr>
              <a:t> </a:t>
            </a:r>
            <a:r>
              <a:rPr sz="614" dirty="0">
                <a:latin typeface="DejaVu Serif"/>
                <a:cs typeface="DejaVu Serif"/>
              </a:rPr>
              <a:t>g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x</a:t>
            </a:r>
            <a:r>
              <a:rPr sz="61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+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12</a:t>
            </a:r>
            <a:r>
              <a:rPr sz="614" spc="34" dirty="0">
                <a:latin typeface="Times New Roman"/>
                <a:cs typeface="Times New Roman"/>
              </a:rPr>
              <a:t> </a:t>
            </a:r>
            <a:r>
              <a:rPr sz="614" spc="-14" dirty="0">
                <a:latin typeface="Arial"/>
                <a:cs typeface="Arial"/>
              </a:rPr>
              <a:t>for</a:t>
            </a:r>
            <a:r>
              <a:rPr sz="614" spc="1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all</a:t>
            </a:r>
            <a:r>
              <a:rPr sz="614" spc="14" dirty="0">
                <a:latin typeface="Arial"/>
                <a:cs typeface="Arial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Arial"/>
                <a:cs typeface="Arial"/>
              </a:rPr>
              <a:t>,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then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61" dirty="0">
                <a:latin typeface="DejaVu Serif"/>
                <a:cs typeface="DejaVu Serif"/>
              </a:rPr>
              <a:t> </a:t>
            </a:r>
            <a:r>
              <a:rPr sz="614" spc="-34" dirty="0">
                <a:latin typeface="Arial"/>
                <a:cs typeface="Arial"/>
              </a:rPr>
              <a:t>and</a:t>
            </a:r>
            <a:r>
              <a:rPr sz="614" spc="14" dirty="0">
                <a:latin typeface="Arial"/>
                <a:cs typeface="Arial"/>
              </a:rPr>
              <a:t> </a:t>
            </a:r>
            <a:r>
              <a:rPr sz="614" spc="-95" dirty="0">
                <a:latin typeface="DejaVu Serif"/>
                <a:cs typeface="DejaVu Serif"/>
              </a:rPr>
              <a:t>g  </a:t>
            </a:r>
            <a:r>
              <a:rPr sz="614" spc="-41" dirty="0">
                <a:latin typeface="Arial"/>
                <a:cs typeface="Arial"/>
              </a:rPr>
              <a:t>have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51" dirty="0">
                <a:latin typeface="Arial"/>
                <a:cs typeface="Arial"/>
              </a:rPr>
              <a:t>same </a:t>
            </a:r>
            <a:r>
              <a:rPr sz="614" spc="-20" dirty="0">
                <a:latin typeface="Arial"/>
                <a:cs typeface="Arial"/>
              </a:rPr>
              <a:t>derivatives. </a:t>
            </a:r>
            <a:r>
              <a:rPr sz="614" spc="-27" dirty="0">
                <a:latin typeface="Arial"/>
                <a:cs typeface="Arial"/>
              </a:rPr>
              <a:t>Prove </a:t>
            </a:r>
            <a:r>
              <a:rPr sz="614" spc="-7" dirty="0">
                <a:latin typeface="Arial"/>
                <a:cs typeface="Arial"/>
              </a:rPr>
              <a:t>this. </a:t>
            </a:r>
            <a:r>
              <a:rPr sz="614" spc="7" dirty="0">
                <a:latin typeface="Arial"/>
                <a:cs typeface="Arial"/>
              </a:rPr>
              <a:t>[</a:t>
            </a:r>
            <a:r>
              <a:rPr sz="614" i="1" spc="7" dirty="0">
                <a:latin typeface="Arial"/>
                <a:cs typeface="Arial"/>
              </a:rPr>
              <a:t>Hint: it’s </a:t>
            </a:r>
            <a:r>
              <a:rPr sz="614" i="1" spc="-44" dirty="0">
                <a:latin typeface="Arial"/>
                <a:cs typeface="Arial"/>
              </a:rPr>
              <a:t>a </a:t>
            </a:r>
            <a:r>
              <a:rPr sz="614" i="1" spc="-17" dirty="0">
                <a:latin typeface="Arial"/>
                <a:cs typeface="Arial"/>
              </a:rPr>
              <a:t>short  </a:t>
            </a:r>
            <a:r>
              <a:rPr sz="614" i="1" spc="-10" dirty="0">
                <a:latin typeface="Arial"/>
                <a:cs typeface="Arial"/>
              </a:rPr>
              <a:t>proof </a:t>
            </a:r>
            <a:r>
              <a:rPr sz="614" i="1" spc="-31" dirty="0">
                <a:latin typeface="Arial"/>
                <a:cs typeface="Arial"/>
              </a:rPr>
              <a:t>– </a:t>
            </a:r>
            <a:r>
              <a:rPr sz="614" i="1" spc="-51" dirty="0">
                <a:latin typeface="Arial"/>
                <a:cs typeface="Arial"/>
              </a:rPr>
              <a:t>use </a:t>
            </a:r>
            <a:r>
              <a:rPr sz="614" i="1" spc="-10" dirty="0">
                <a:latin typeface="Arial"/>
                <a:cs typeface="Arial"/>
              </a:rPr>
              <a:t>the </a:t>
            </a:r>
            <a:r>
              <a:rPr sz="614" i="1" spc="-7" dirty="0">
                <a:latin typeface="Arial"/>
                <a:cs typeface="Arial"/>
              </a:rPr>
              <a:t>differentiation</a:t>
            </a:r>
            <a:r>
              <a:rPr sz="614" i="1" spc="31" dirty="0">
                <a:latin typeface="Arial"/>
                <a:cs typeface="Arial"/>
              </a:rPr>
              <a:t> </a:t>
            </a:r>
            <a:r>
              <a:rPr sz="614" i="1" spc="-17" dirty="0">
                <a:latin typeface="Arial"/>
                <a:cs typeface="Arial"/>
              </a:rPr>
              <a:t>rules.</a:t>
            </a:r>
            <a:r>
              <a:rPr sz="614" spc="-17" dirty="0">
                <a:latin typeface="Arial"/>
                <a:cs typeface="Arial"/>
              </a:rPr>
              <a:t>]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409"/>
              </a:spcBef>
              <a:buFont typeface="Arial"/>
              <a:buAutoNum type="arabicPeriod" startAt="146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264095">
              <a:spcBef>
                <a:spcPts val="252"/>
              </a:spcBef>
            </a:pPr>
            <a:r>
              <a:rPr sz="614" spc="-37" dirty="0">
                <a:latin typeface="Arial"/>
                <a:cs typeface="Arial"/>
              </a:rPr>
              <a:t>Show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functions</a:t>
            </a:r>
            <a:endParaRPr sz="614">
              <a:latin typeface="Arial"/>
              <a:cs typeface="Arial"/>
            </a:endParaRPr>
          </a:p>
          <a:p>
            <a:pPr marL="96979" algn="ctr">
              <a:spcBef>
                <a:spcPts val="324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sin</a:t>
            </a:r>
            <a:r>
              <a:rPr sz="614" spc="35" baseline="41666" dirty="0">
                <a:latin typeface="Times New Roman"/>
                <a:cs typeface="Times New Roman"/>
              </a:rPr>
              <a:t>2</a:t>
            </a:r>
            <a:r>
              <a:rPr sz="614" spc="51" baseline="41666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10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92" dirty="0">
                <a:latin typeface="DejaVu Sans"/>
                <a:cs typeface="DejaVu Sans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cos</a:t>
            </a:r>
            <a:r>
              <a:rPr sz="614" spc="20" baseline="41666" dirty="0">
                <a:latin typeface="Times New Roman"/>
                <a:cs typeface="Times New Roman"/>
              </a:rPr>
              <a:t>2</a:t>
            </a:r>
            <a:r>
              <a:rPr sz="614" spc="46" baseline="41666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109102">
              <a:spcBef>
                <a:spcPts val="324"/>
              </a:spcBef>
            </a:pPr>
            <a:r>
              <a:rPr sz="614" spc="-37" dirty="0">
                <a:latin typeface="Arial"/>
                <a:cs typeface="Arial"/>
              </a:rPr>
              <a:t>have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48" dirty="0">
                <a:latin typeface="Arial"/>
                <a:cs typeface="Arial"/>
              </a:rPr>
              <a:t>same </a:t>
            </a:r>
            <a:r>
              <a:rPr sz="614" spc="-14" dirty="0">
                <a:latin typeface="Arial"/>
                <a:cs typeface="Arial"/>
              </a:rPr>
              <a:t>derivative </a:t>
            </a:r>
            <a:r>
              <a:rPr sz="614" spc="-27" dirty="0">
                <a:latin typeface="Arial"/>
                <a:cs typeface="Arial"/>
              </a:rPr>
              <a:t>by </a:t>
            </a:r>
            <a:r>
              <a:rPr sz="614" spc="-10" dirty="0">
                <a:latin typeface="Arial"/>
                <a:cs typeface="Arial"/>
              </a:rPr>
              <a:t>computing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95" dirty="0">
                <a:latin typeface="DejaVu Serif"/>
                <a:cs typeface="DejaVu Serif"/>
              </a:rPr>
              <a:t>g</a:t>
            </a:r>
            <a:r>
              <a:rPr sz="614" spc="-82" dirty="0">
                <a:latin typeface="DejaVu Serif"/>
                <a:cs typeface="DejaVu Serif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6504" algn="ctr">
              <a:spcBef>
                <a:spcPts val="252"/>
              </a:spcBef>
            </a:pPr>
            <a:r>
              <a:rPr sz="614" spc="14" dirty="0">
                <a:latin typeface="Arial"/>
                <a:cs typeface="Arial"/>
              </a:rPr>
              <a:t>With </a:t>
            </a:r>
            <a:r>
              <a:rPr sz="614" spc="-10" dirty="0">
                <a:latin typeface="Arial"/>
                <a:cs typeface="Arial"/>
              </a:rPr>
              <a:t>hindsight </a:t>
            </a:r>
            <a:r>
              <a:rPr sz="614" spc="-7" dirty="0">
                <a:latin typeface="Arial"/>
                <a:cs typeface="Arial"/>
              </a:rPr>
              <a:t>this </a:t>
            </a:r>
            <a:r>
              <a:rPr sz="614" spc="-48" dirty="0">
                <a:latin typeface="Arial"/>
                <a:cs typeface="Arial"/>
              </a:rPr>
              <a:t>was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34" dirty="0">
                <a:latin typeface="Arial"/>
                <a:cs typeface="Arial"/>
              </a:rPr>
              <a:t>be </a:t>
            </a:r>
            <a:r>
              <a:rPr sz="614" spc="-27" dirty="0">
                <a:latin typeface="Arial"/>
                <a:cs typeface="Arial"/>
              </a:rPr>
              <a:t>expected </a:t>
            </a:r>
            <a:r>
              <a:rPr sz="614" spc="-31" dirty="0">
                <a:latin typeface="Arial"/>
                <a:cs typeface="Arial"/>
              </a:rPr>
              <a:t>–</a:t>
            </a:r>
            <a:r>
              <a:rPr sz="614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why?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409"/>
              </a:spcBef>
              <a:buFont typeface="Arial"/>
              <a:buAutoNum type="arabicPeriod" startAt="148"/>
              <a:tabLst>
                <a:tab pos="215606" algn="l"/>
              </a:tabLst>
            </a:pPr>
            <a:r>
              <a:rPr sz="614" spc="-10" dirty="0">
                <a:latin typeface="Arial"/>
                <a:cs typeface="Arial"/>
              </a:rPr>
              <a:t>Find the </a:t>
            </a:r>
            <a:r>
              <a:rPr sz="614" spc="3" dirty="0">
                <a:latin typeface="Arial"/>
                <a:cs typeface="Arial"/>
              </a:rPr>
              <a:t>first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7" dirty="0">
                <a:latin typeface="Arial"/>
                <a:cs typeface="Arial"/>
              </a:rPr>
              <a:t>second </a:t>
            </a:r>
            <a:r>
              <a:rPr sz="614" spc="-20" dirty="0">
                <a:latin typeface="Arial"/>
                <a:cs typeface="Arial"/>
              </a:rPr>
              <a:t>derivatives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1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functions</a:t>
            </a:r>
            <a:endParaRPr sz="614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606453" y="5838180"/>
            <a:ext cx="89448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48" dirty="0">
                <a:latin typeface="Times New Roman"/>
                <a:cs typeface="Times New Roman"/>
              </a:rPr>
              <a:t>tan</a:t>
            </a:r>
            <a:r>
              <a:rPr sz="614" spc="71" baseline="41666" dirty="0">
                <a:latin typeface="Times New Roman"/>
                <a:cs typeface="Times New Roman"/>
              </a:rPr>
              <a:t>2</a:t>
            </a:r>
            <a:r>
              <a:rPr sz="614" spc="46" baseline="41666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10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1" dirty="0">
                <a:latin typeface="Arial"/>
                <a:cs typeface="Arial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596612" y="5787975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7524568" y="5905075"/>
            <a:ext cx="201324" cy="0"/>
          </a:xfrm>
          <a:custGeom>
            <a:avLst/>
            <a:gdLst/>
            <a:ahLst/>
            <a:cxnLst/>
            <a:rect l="l" t="t" r="r" b="b"/>
            <a:pathLst>
              <a:path w="295275">
                <a:moveTo>
                  <a:pt x="0" y="0"/>
                </a:moveTo>
                <a:lnTo>
                  <a:pt x="29526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 txBox="1"/>
          <p:nvPr/>
        </p:nvSpPr>
        <p:spPr>
          <a:xfrm>
            <a:off x="7515909" y="5890845"/>
            <a:ext cx="21864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4" dirty="0">
                <a:latin typeface="Times New Roman"/>
                <a:cs typeface="Times New Roman"/>
              </a:rPr>
              <a:t>cos</a:t>
            </a:r>
            <a:r>
              <a:rPr sz="614" spc="20" baseline="23148" dirty="0">
                <a:latin typeface="Times New Roman"/>
                <a:cs typeface="Times New Roman"/>
              </a:rPr>
              <a:t>2</a:t>
            </a:r>
            <a:r>
              <a:rPr sz="614" spc="-5" baseline="2314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052956" y="6180596"/>
            <a:ext cx="86157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22"/>
              </a:lnSpc>
            </a:pPr>
            <a:r>
              <a:rPr sz="477" spc="31" dirty="0">
                <a:latin typeface="Times New Roman"/>
                <a:cs typeface="Times New Roman"/>
              </a:rPr>
              <a:t>53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727572" y="5838180"/>
            <a:ext cx="3983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4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242625" y="5992962"/>
            <a:ext cx="140840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0" dirty="0">
                <a:latin typeface="Arial"/>
                <a:cs typeface="Arial"/>
              </a:rPr>
              <a:t>Hint: </a:t>
            </a:r>
            <a:r>
              <a:rPr sz="614" spc="-27" dirty="0">
                <a:latin typeface="Arial"/>
                <a:cs typeface="Arial"/>
              </a:rPr>
              <a:t>remember </a:t>
            </a:r>
            <a:r>
              <a:rPr sz="614" spc="-20" dirty="0">
                <a:latin typeface="Arial"/>
                <a:cs typeface="Arial"/>
              </a:rPr>
              <a:t>your </a:t>
            </a:r>
            <a:r>
              <a:rPr sz="614" spc="10" dirty="0">
                <a:latin typeface="Arial"/>
                <a:cs typeface="Arial"/>
              </a:rPr>
              <a:t>trig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31" dirty="0">
                <a:latin typeface="Arial"/>
                <a:cs typeface="Arial"/>
              </a:rPr>
              <a:t>reduce</a:t>
            </a:r>
            <a:r>
              <a:rPr sz="614" spc="-14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work!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720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9773" y="625178"/>
            <a:ext cx="4139911" cy="0"/>
          </a:xfrm>
          <a:custGeom>
            <a:avLst/>
            <a:gdLst/>
            <a:ahLst/>
            <a:cxnLst/>
            <a:rect l="l" t="t" r="r" b="b"/>
            <a:pathLst>
              <a:path w="6071870">
                <a:moveTo>
                  <a:pt x="0" y="0"/>
                </a:moveTo>
                <a:lnTo>
                  <a:pt x="607180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4071496" y="626901"/>
            <a:ext cx="0" cy="2292927"/>
          </a:xfrm>
          <a:custGeom>
            <a:avLst/>
            <a:gdLst/>
            <a:ahLst/>
            <a:cxnLst/>
            <a:rect l="l" t="t" r="r" b="b"/>
            <a:pathLst>
              <a:path h="3362960">
                <a:moveTo>
                  <a:pt x="0" y="3362515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5349232" y="661376"/>
            <a:ext cx="18093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b="1" spc="3" dirty="0">
                <a:latin typeface="Arial"/>
                <a:cs typeface="Arial"/>
              </a:rPr>
              <a:t>A </a:t>
            </a:r>
            <a:r>
              <a:rPr sz="682" b="1" spc="-41" dirty="0">
                <a:latin typeface="Arial"/>
                <a:cs typeface="Arial"/>
              </a:rPr>
              <a:t>depends on </a:t>
            </a:r>
            <a:r>
              <a:rPr sz="682" b="1" spc="3" dirty="0">
                <a:latin typeface="Arial"/>
                <a:cs typeface="Arial"/>
              </a:rPr>
              <a:t>B </a:t>
            </a:r>
            <a:r>
              <a:rPr sz="682" b="1" spc="-41" dirty="0">
                <a:latin typeface="Arial"/>
                <a:cs typeface="Arial"/>
              </a:rPr>
              <a:t>depends on </a:t>
            </a:r>
            <a:r>
              <a:rPr sz="682" b="1" spc="-17" dirty="0">
                <a:latin typeface="Arial"/>
                <a:cs typeface="Arial"/>
              </a:rPr>
              <a:t>C </a:t>
            </a:r>
            <a:r>
              <a:rPr sz="682" b="1" spc="-41" dirty="0">
                <a:latin typeface="Arial"/>
                <a:cs typeface="Arial"/>
              </a:rPr>
              <a:t>depends</a:t>
            </a:r>
            <a:r>
              <a:rPr sz="682" b="1" spc="-112" dirty="0">
                <a:latin typeface="Arial"/>
                <a:cs typeface="Arial"/>
              </a:rPr>
              <a:t> </a:t>
            </a:r>
            <a:r>
              <a:rPr sz="682" b="1" spc="-20" dirty="0">
                <a:latin typeface="Arial"/>
                <a:cs typeface="Arial"/>
              </a:rPr>
              <a:t>on. </a:t>
            </a:r>
            <a:r>
              <a:rPr sz="682" b="1" spc="17" dirty="0">
                <a:latin typeface="Arial"/>
                <a:cs typeface="Arial"/>
              </a:rPr>
              <a:t>. .</a:t>
            </a:r>
            <a:endParaRPr sz="68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27858" y="868423"/>
            <a:ext cx="1894176" cy="81288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16885" algn="just">
              <a:spcBef>
                <a:spcPts val="65"/>
              </a:spcBef>
            </a:pPr>
            <a:r>
              <a:rPr sz="682" spc="-37" dirty="0">
                <a:latin typeface="Trebuchet MS"/>
                <a:cs typeface="Trebuchet MS"/>
              </a:rPr>
              <a:t>Someone </a:t>
            </a:r>
            <a:r>
              <a:rPr sz="682" spc="-31" dirty="0">
                <a:latin typeface="Trebuchet MS"/>
                <a:cs typeface="Trebuchet MS"/>
              </a:rPr>
              <a:t>is pumping </a:t>
            </a:r>
            <a:r>
              <a:rPr sz="682" spc="-55" dirty="0">
                <a:latin typeface="Trebuchet MS"/>
                <a:cs typeface="Trebuchet MS"/>
              </a:rPr>
              <a:t>water </a:t>
            </a:r>
            <a:r>
              <a:rPr sz="682" spc="-34" dirty="0">
                <a:latin typeface="Trebuchet MS"/>
                <a:cs typeface="Trebuchet MS"/>
              </a:rPr>
              <a:t>into </a:t>
            </a:r>
            <a:r>
              <a:rPr sz="682" spc="-41" dirty="0">
                <a:latin typeface="Trebuchet MS"/>
                <a:cs typeface="Trebuchet MS"/>
              </a:rPr>
              <a:t>a balloon. </a:t>
            </a:r>
            <a:r>
              <a:rPr sz="682" spc="-20" dirty="0">
                <a:latin typeface="Trebuchet MS"/>
                <a:cs typeface="Trebuchet MS"/>
              </a:rPr>
              <a:t>Assuming  </a:t>
            </a:r>
            <a:r>
              <a:rPr sz="682" spc="-34" dirty="0">
                <a:latin typeface="Trebuchet MS"/>
                <a:cs typeface="Trebuchet MS"/>
              </a:rPr>
              <a:t>that </a:t>
            </a:r>
            <a:r>
              <a:rPr sz="682" spc="-48" dirty="0">
                <a:latin typeface="Trebuchet MS"/>
                <a:cs typeface="Trebuchet MS"/>
              </a:rPr>
              <a:t>the </a:t>
            </a:r>
            <a:r>
              <a:rPr sz="682" spc="-34" dirty="0">
                <a:latin typeface="Trebuchet MS"/>
                <a:cs typeface="Trebuchet MS"/>
              </a:rPr>
              <a:t>balloon </a:t>
            </a:r>
            <a:r>
              <a:rPr sz="682" spc="-31" dirty="0">
                <a:latin typeface="Trebuchet MS"/>
                <a:cs typeface="Trebuchet MS"/>
              </a:rPr>
              <a:t>is </a:t>
            </a:r>
            <a:r>
              <a:rPr sz="682" spc="-41" dirty="0">
                <a:latin typeface="Trebuchet MS"/>
                <a:cs typeface="Trebuchet MS"/>
              </a:rPr>
              <a:t>spherical </a:t>
            </a:r>
            <a:r>
              <a:rPr sz="682" spc="-37" dirty="0">
                <a:latin typeface="Trebuchet MS"/>
                <a:cs typeface="Trebuchet MS"/>
              </a:rPr>
              <a:t>you can say </a:t>
            </a:r>
            <a:r>
              <a:rPr sz="682" spc="-48" dirty="0">
                <a:latin typeface="Trebuchet MS"/>
                <a:cs typeface="Trebuchet MS"/>
              </a:rPr>
              <a:t>how large </a:t>
            </a:r>
            <a:r>
              <a:rPr sz="682" spc="-34" dirty="0">
                <a:latin typeface="Trebuchet MS"/>
                <a:cs typeface="Trebuchet MS"/>
              </a:rPr>
              <a:t>it  </a:t>
            </a:r>
            <a:r>
              <a:rPr sz="682" spc="-24" dirty="0">
                <a:latin typeface="Trebuchet MS"/>
                <a:cs typeface="Trebuchet MS"/>
              </a:rPr>
              <a:t>is </a:t>
            </a:r>
            <a:r>
              <a:rPr sz="682" spc="-31" dirty="0">
                <a:latin typeface="Trebuchet MS"/>
                <a:cs typeface="Trebuchet MS"/>
              </a:rPr>
              <a:t>by </a:t>
            </a:r>
            <a:r>
              <a:rPr sz="682" spc="-27" dirty="0">
                <a:latin typeface="Trebuchet MS"/>
                <a:cs typeface="Trebuchet MS"/>
              </a:rPr>
              <a:t>specifying </a:t>
            </a:r>
            <a:r>
              <a:rPr sz="682" spc="-24" dirty="0">
                <a:latin typeface="Trebuchet MS"/>
                <a:cs typeface="Trebuchet MS"/>
              </a:rPr>
              <a:t>its radius </a:t>
            </a:r>
            <a:r>
              <a:rPr sz="682" spc="-27" dirty="0">
                <a:latin typeface="DejaVu Serif"/>
                <a:cs typeface="DejaVu Serif"/>
              </a:rPr>
              <a:t>R</a:t>
            </a:r>
            <a:r>
              <a:rPr sz="682" spc="-27" dirty="0">
                <a:latin typeface="Trebuchet MS"/>
                <a:cs typeface="Trebuchet MS"/>
              </a:rPr>
              <a:t>. </a:t>
            </a:r>
            <a:r>
              <a:rPr sz="682" spc="-20" dirty="0">
                <a:latin typeface="Trebuchet MS"/>
                <a:cs typeface="Trebuchet MS"/>
              </a:rPr>
              <a:t>For </a:t>
            </a:r>
            <a:r>
              <a:rPr sz="682" spc="-27" dirty="0">
                <a:latin typeface="Trebuchet MS"/>
                <a:cs typeface="Trebuchet MS"/>
              </a:rPr>
              <a:t>a </a:t>
            </a:r>
            <a:r>
              <a:rPr sz="682" spc="-24" dirty="0">
                <a:latin typeface="Trebuchet MS"/>
                <a:cs typeface="Trebuchet MS"/>
              </a:rPr>
              <a:t>growing balloon  </a:t>
            </a:r>
            <a:r>
              <a:rPr sz="682" spc="-27" dirty="0">
                <a:latin typeface="Trebuchet MS"/>
                <a:cs typeface="Trebuchet MS"/>
              </a:rPr>
              <a:t>this </a:t>
            </a:r>
            <a:r>
              <a:rPr sz="682" spc="-31" dirty="0">
                <a:latin typeface="Trebuchet MS"/>
                <a:cs typeface="Trebuchet MS"/>
              </a:rPr>
              <a:t>radius </a:t>
            </a:r>
            <a:r>
              <a:rPr sz="682" spc="-41" dirty="0">
                <a:latin typeface="Trebuchet MS"/>
                <a:cs typeface="Trebuchet MS"/>
              </a:rPr>
              <a:t>will </a:t>
            </a:r>
            <a:r>
              <a:rPr sz="682" spc="-34" dirty="0">
                <a:latin typeface="Trebuchet MS"/>
                <a:cs typeface="Trebuchet MS"/>
              </a:rPr>
              <a:t>change with </a:t>
            </a:r>
            <a:r>
              <a:rPr sz="682" spc="-41" dirty="0">
                <a:latin typeface="Trebuchet MS"/>
                <a:cs typeface="Trebuchet MS"/>
              </a:rPr>
              <a:t>time</a:t>
            </a:r>
            <a:r>
              <a:rPr sz="682" spc="-34" dirty="0">
                <a:latin typeface="Trebuchet MS"/>
                <a:cs typeface="Trebuchet MS"/>
              </a:rPr>
              <a:t> </a:t>
            </a:r>
            <a:r>
              <a:rPr sz="682" spc="-48" dirty="0">
                <a:latin typeface="DejaVu Serif"/>
                <a:cs typeface="DejaVu Serif"/>
              </a:rPr>
              <a:t>t</a:t>
            </a:r>
            <a:r>
              <a:rPr sz="682" spc="-48" dirty="0">
                <a:latin typeface="Trebuchet MS"/>
                <a:cs typeface="Trebuchet MS"/>
              </a:rPr>
              <a:t>.</a:t>
            </a:r>
            <a:endParaRPr sz="682">
              <a:latin typeface="Trebuchet MS"/>
              <a:cs typeface="Trebuchet MS"/>
            </a:endParaRPr>
          </a:p>
          <a:p>
            <a:pPr marR="3464" indent="103473" algn="just">
              <a:lnSpc>
                <a:spcPts val="818"/>
              </a:lnSpc>
              <a:spcBef>
                <a:spcPts val="14"/>
              </a:spcBef>
            </a:pPr>
            <a:r>
              <a:rPr sz="682" spc="-7" dirty="0">
                <a:latin typeface="Trebuchet MS"/>
                <a:cs typeface="Trebuchet MS"/>
              </a:rPr>
              <a:t>The </a:t>
            </a:r>
            <a:r>
              <a:rPr sz="682" spc="-34" dirty="0">
                <a:latin typeface="Trebuchet MS"/>
                <a:cs typeface="Trebuchet MS"/>
              </a:rPr>
              <a:t>volume of </a:t>
            </a:r>
            <a:r>
              <a:rPr sz="682" spc="-37" dirty="0">
                <a:latin typeface="Trebuchet MS"/>
                <a:cs typeface="Trebuchet MS"/>
              </a:rPr>
              <a:t>the </a:t>
            </a:r>
            <a:r>
              <a:rPr sz="682" spc="-27" dirty="0">
                <a:latin typeface="Trebuchet MS"/>
                <a:cs typeface="Trebuchet MS"/>
              </a:rPr>
              <a:t>balloon </a:t>
            </a:r>
            <a:r>
              <a:rPr sz="682" spc="-24" dirty="0">
                <a:latin typeface="Trebuchet MS"/>
                <a:cs typeface="Trebuchet MS"/>
              </a:rPr>
              <a:t>is </a:t>
            </a:r>
            <a:r>
              <a:rPr sz="682" spc="-31" dirty="0">
                <a:latin typeface="Trebuchet MS"/>
                <a:cs typeface="Trebuchet MS"/>
              </a:rPr>
              <a:t>a </a:t>
            </a:r>
            <a:r>
              <a:rPr sz="682" spc="-27" dirty="0">
                <a:latin typeface="Trebuchet MS"/>
                <a:cs typeface="Trebuchet MS"/>
              </a:rPr>
              <a:t>function </a:t>
            </a:r>
            <a:r>
              <a:rPr sz="682" spc="-34" dirty="0">
                <a:latin typeface="Trebuchet MS"/>
                <a:cs typeface="Trebuchet MS"/>
              </a:rPr>
              <a:t>of </a:t>
            </a:r>
            <a:r>
              <a:rPr sz="682" spc="-24" dirty="0">
                <a:latin typeface="Trebuchet MS"/>
                <a:cs typeface="Trebuchet MS"/>
              </a:rPr>
              <a:t>its </a:t>
            </a:r>
            <a:r>
              <a:rPr sz="682" spc="-31" dirty="0">
                <a:latin typeface="Trebuchet MS"/>
                <a:cs typeface="Trebuchet MS"/>
              </a:rPr>
              <a:t>ra-  </a:t>
            </a:r>
            <a:r>
              <a:rPr sz="682" spc="-41" dirty="0">
                <a:latin typeface="Trebuchet MS"/>
                <a:cs typeface="Trebuchet MS"/>
              </a:rPr>
              <a:t>dius, since </a:t>
            </a:r>
            <a:r>
              <a:rPr sz="682" spc="-48" dirty="0">
                <a:latin typeface="Trebuchet MS"/>
                <a:cs typeface="Trebuchet MS"/>
              </a:rPr>
              <a:t>the </a:t>
            </a:r>
            <a:r>
              <a:rPr sz="682" spc="-41" dirty="0">
                <a:latin typeface="Trebuchet MS"/>
                <a:cs typeface="Trebuchet MS"/>
              </a:rPr>
              <a:t>volume </a:t>
            </a:r>
            <a:r>
              <a:rPr sz="682" spc="-44" dirty="0">
                <a:latin typeface="Trebuchet MS"/>
                <a:cs typeface="Trebuchet MS"/>
              </a:rPr>
              <a:t>of </a:t>
            </a:r>
            <a:r>
              <a:rPr sz="682" spc="-41" dirty="0">
                <a:latin typeface="Trebuchet MS"/>
                <a:cs typeface="Trebuchet MS"/>
              </a:rPr>
              <a:t>a </a:t>
            </a:r>
            <a:r>
              <a:rPr sz="682" spc="-48" dirty="0">
                <a:latin typeface="Trebuchet MS"/>
                <a:cs typeface="Trebuchet MS"/>
              </a:rPr>
              <a:t>sphere </a:t>
            </a:r>
            <a:r>
              <a:rPr sz="682" spc="-44" dirty="0">
                <a:latin typeface="Trebuchet MS"/>
                <a:cs typeface="Trebuchet MS"/>
              </a:rPr>
              <a:t>of </a:t>
            </a:r>
            <a:r>
              <a:rPr sz="682" spc="-34" dirty="0">
                <a:latin typeface="Trebuchet MS"/>
                <a:cs typeface="Trebuchet MS"/>
              </a:rPr>
              <a:t>radius </a:t>
            </a:r>
            <a:r>
              <a:rPr sz="682" spc="-20" dirty="0">
                <a:latin typeface="DejaVu Serif"/>
                <a:cs typeface="DejaVu Serif"/>
              </a:rPr>
              <a:t>r </a:t>
            </a:r>
            <a:r>
              <a:rPr sz="682" spc="-31" dirty="0">
                <a:latin typeface="Trebuchet MS"/>
                <a:cs typeface="Trebuchet MS"/>
              </a:rPr>
              <a:t>is </a:t>
            </a:r>
            <a:r>
              <a:rPr sz="682" spc="-37" dirty="0">
                <a:latin typeface="Trebuchet MS"/>
                <a:cs typeface="Trebuchet MS"/>
              </a:rPr>
              <a:t>given  by</a:t>
            </a:r>
            <a:endParaRPr sz="682">
              <a:latin typeface="Trebuchet MS"/>
              <a:cs typeface="Trebuchet MS"/>
            </a:endParaRPr>
          </a:p>
          <a:p>
            <a:pPr marL="5195" algn="ctr">
              <a:lnSpc>
                <a:spcPts val="603"/>
              </a:lnSpc>
            </a:pPr>
            <a:r>
              <a:rPr sz="682" spc="-3" dirty="0">
                <a:latin typeface="Times New Roman"/>
                <a:cs typeface="Times New Roman"/>
              </a:rPr>
              <a:t>4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55896" y="1702264"/>
            <a:ext cx="43295" cy="0"/>
          </a:xfrm>
          <a:custGeom>
            <a:avLst/>
            <a:gdLst/>
            <a:ahLst/>
            <a:cxnLst/>
            <a:rect l="l" t="t" r="r" b="b"/>
            <a:pathLst>
              <a:path w="6350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 txBox="1"/>
          <p:nvPr/>
        </p:nvSpPr>
        <p:spPr>
          <a:xfrm>
            <a:off x="4861032" y="1628900"/>
            <a:ext cx="41347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  <a:tabLst>
                <a:tab pos="248076" algn="l"/>
              </a:tabLst>
            </a:pPr>
            <a:r>
              <a:rPr sz="682" spc="-99" dirty="0">
                <a:latin typeface="DejaVu Serif"/>
                <a:cs typeface="DejaVu Serif"/>
              </a:rPr>
              <a:t>V </a:t>
            </a:r>
            <a:r>
              <a:rPr sz="682" spc="-9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7" dirty="0">
                <a:latin typeface="DejaVu Serif"/>
                <a:cs typeface="DejaVu Serif"/>
              </a:rPr>
              <a:t>π</a:t>
            </a:r>
            <a:r>
              <a:rPr sz="682" spc="-3" dirty="0">
                <a:latin typeface="DejaVu Serif"/>
                <a:cs typeface="DejaVu Serif"/>
              </a:rPr>
              <a:t>r</a:t>
            </a:r>
            <a:r>
              <a:rPr sz="716" spc="97" baseline="31746" dirty="0">
                <a:latin typeface="Times New Roman"/>
                <a:cs typeface="Times New Roman"/>
              </a:rPr>
              <a:t>3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23805" y="1688075"/>
            <a:ext cx="1885084" cy="107173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2513" algn="ctr">
              <a:lnSpc>
                <a:spcPts val="750"/>
              </a:lnSpc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3</a:t>
            </a:r>
            <a:endParaRPr sz="682">
              <a:latin typeface="Times New Roman"/>
              <a:cs typeface="Times New Roman"/>
            </a:endParaRPr>
          </a:p>
          <a:p>
            <a:pPr marR="4762" algn="ctr">
              <a:lnSpc>
                <a:spcPts val="750"/>
              </a:lnSpc>
            </a:pPr>
            <a:r>
              <a:rPr sz="682" spc="-7" dirty="0">
                <a:latin typeface="Trebuchet MS"/>
                <a:cs typeface="Trebuchet MS"/>
              </a:rPr>
              <a:t>We </a:t>
            </a:r>
            <a:r>
              <a:rPr sz="682" spc="-31" dirty="0">
                <a:latin typeface="Trebuchet MS"/>
                <a:cs typeface="Trebuchet MS"/>
              </a:rPr>
              <a:t>now have </a:t>
            </a:r>
            <a:r>
              <a:rPr sz="682" spc="-41" dirty="0">
                <a:latin typeface="Trebuchet MS"/>
                <a:cs typeface="Trebuchet MS"/>
              </a:rPr>
              <a:t>two </a:t>
            </a:r>
            <a:r>
              <a:rPr sz="682" spc="-27" dirty="0">
                <a:latin typeface="Trebuchet MS"/>
                <a:cs typeface="Trebuchet MS"/>
              </a:rPr>
              <a:t>functions, </a:t>
            </a:r>
            <a:r>
              <a:rPr sz="682" spc="-34" dirty="0">
                <a:latin typeface="Trebuchet MS"/>
                <a:cs typeface="Trebuchet MS"/>
              </a:rPr>
              <a:t>the </a:t>
            </a:r>
            <a:r>
              <a:rPr sz="682" spc="-27" dirty="0">
                <a:latin typeface="Trebuchet MS"/>
                <a:cs typeface="Trebuchet MS"/>
              </a:rPr>
              <a:t>first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-20" dirty="0">
                <a:latin typeface="Trebuchet MS"/>
                <a:cs typeface="Trebuchet MS"/>
              </a:rPr>
              <a:t>turns </a:t>
            </a:r>
            <a:r>
              <a:rPr sz="682" spc="-34" dirty="0">
                <a:latin typeface="Trebuchet MS"/>
                <a:cs typeface="Trebuchet MS"/>
              </a:rPr>
              <a:t>tells</a:t>
            </a:r>
            <a:endParaRPr sz="682">
              <a:latin typeface="Trebuchet MS"/>
              <a:cs typeface="Trebuchet MS"/>
            </a:endParaRPr>
          </a:p>
          <a:p>
            <a:pPr marL="3896">
              <a:lnSpc>
                <a:spcPts val="818"/>
              </a:lnSpc>
            </a:pPr>
            <a:r>
              <a:rPr sz="682" spc="-31" dirty="0">
                <a:latin typeface="Trebuchet MS"/>
                <a:cs typeface="Trebuchet MS"/>
              </a:rPr>
              <a:t>you </a:t>
            </a:r>
            <a:r>
              <a:rPr sz="682" spc="-41" dirty="0">
                <a:latin typeface="Trebuchet MS"/>
                <a:cs typeface="Trebuchet MS"/>
              </a:rPr>
              <a:t>the </a:t>
            </a:r>
            <a:r>
              <a:rPr sz="682" spc="-31" dirty="0">
                <a:latin typeface="Trebuchet MS"/>
                <a:cs typeface="Trebuchet MS"/>
              </a:rPr>
              <a:t>radius </a:t>
            </a:r>
            <a:r>
              <a:rPr sz="682" spc="-20" dirty="0">
                <a:latin typeface="DejaVu Serif"/>
                <a:cs typeface="DejaVu Serif"/>
              </a:rPr>
              <a:t>r </a:t>
            </a:r>
            <a:r>
              <a:rPr sz="682" spc="-37" dirty="0">
                <a:latin typeface="Trebuchet MS"/>
                <a:cs typeface="Trebuchet MS"/>
              </a:rPr>
              <a:t>of </a:t>
            </a:r>
            <a:r>
              <a:rPr sz="682" spc="-41" dirty="0">
                <a:latin typeface="Trebuchet MS"/>
                <a:cs typeface="Trebuchet MS"/>
              </a:rPr>
              <a:t>the </a:t>
            </a:r>
            <a:r>
              <a:rPr sz="682" spc="-31" dirty="0">
                <a:latin typeface="Trebuchet MS"/>
                <a:cs typeface="Trebuchet MS"/>
              </a:rPr>
              <a:t>balloon at </a:t>
            </a:r>
            <a:r>
              <a:rPr sz="682" spc="-41" dirty="0">
                <a:latin typeface="Trebuchet MS"/>
                <a:cs typeface="Trebuchet MS"/>
              </a:rPr>
              <a:t>time</a:t>
            </a:r>
            <a:r>
              <a:rPr sz="682" spc="-44" dirty="0">
                <a:latin typeface="Trebuchet MS"/>
                <a:cs typeface="Trebuchet MS"/>
              </a:rPr>
              <a:t> </a:t>
            </a:r>
            <a:r>
              <a:rPr sz="682" spc="-48" dirty="0">
                <a:latin typeface="DejaVu Serif"/>
                <a:cs typeface="DejaVu Serif"/>
              </a:rPr>
              <a:t>t</a:t>
            </a:r>
            <a:r>
              <a:rPr sz="682" spc="-48" dirty="0">
                <a:latin typeface="Trebuchet MS"/>
                <a:cs typeface="Trebuchet MS"/>
              </a:rPr>
              <a:t>,</a:t>
            </a:r>
            <a:endParaRPr sz="682">
              <a:latin typeface="Trebuchet MS"/>
              <a:cs typeface="Trebuchet MS"/>
            </a:endParaRPr>
          </a:p>
          <a:p>
            <a:pPr marR="433" algn="ctr">
              <a:spcBef>
                <a:spcPts val="283"/>
              </a:spcBef>
            </a:pPr>
            <a:r>
              <a:rPr sz="682" spc="-20" dirty="0">
                <a:latin typeface="DejaVu Serif"/>
                <a:cs typeface="DejaVu Serif"/>
              </a:rPr>
              <a:t>r</a:t>
            </a:r>
            <a:r>
              <a:rPr sz="682" spc="-1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t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3896" marR="5195">
              <a:spcBef>
                <a:spcPts val="282"/>
              </a:spcBef>
            </a:pPr>
            <a:r>
              <a:rPr sz="682" spc="-24" dirty="0">
                <a:latin typeface="Trebuchet MS"/>
                <a:cs typeface="Trebuchet MS"/>
              </a:rPr>
              <a:t>and </a:t>
            </a:r>
            <a:r>
              <a:rPr sz="682" spc="-34" dirty="0">
                <a:latin typeface="Trebuchet MS"/>
                <a:cs typeface="Trebuchet MS"/>
              </a:rPr>
              <a:t>the </a:t>
            </a:r>
            <a:r>
              <a:rPr sz="682" spc="-27" dirty="0">
                <a:latin typeface="Trebuchet MS"/>
                <a:cs typeface="Trebuchet MS"/>
              </a:rPr>
              <a:t>second </a:t>
            </a:r>
            <a:r>
              <a:rPr sz="682" spc="-34" dirty="0">
                <a:latin typeface="Trebuchet MS"/>
                <a:cs typeface="Trebuchet MS"/>
              </a:rPr>
              <a:t>tells </a:t>
            </a:r>
            <a:r>
              <a:rPr sz="682" spc="-27" dirty="0">
                <a:latin typeface="Trebuchet MS"/>
                <a:cs typeface="Trebuchet MS"/>
              </a:rPr>
              <a:t>you </a:t>
            </a:r>
            <a:r>
              <a:rPr sz="682" spc="-34" dirty="0">
                <a:latin typeface="Trebuchet MS"/>
                <a:cs typeface="Trebuchet MS"/>
              </a:rPr>
              <a:t>the </a:t>
            </a:r>
            <a:r>
              <a:rPr sz="682" spc="-31" dirty="0">
                <a:latin typeface="Trebuchet MS"/>
                <a:cs typeface="Trebuchet MS"/>
              </a:rPr>
              <a:t>volume of </a:t>
            </a:r>
            <a:r>
              <a:rPr sz="682" spc="-34" dirty="0">
                <a:latin typeface="Trebuchet MS"/>
                <a:cs typeface="Trebuchet MS"/>
              </a:rPr>
              <a:t>the </a:t>
            </a:r>
            <a:r>
              <a:rPr sz="682" spc="-24" dirty="0">
                <a:latin typeface="Trebuchet MS"/>
                <a:cs typeface="Trebuchet MS"/>
              </a:rPr>
              <a:t>balloon  </a:t>
            </a:r>
            <a:r>
              <a:rPr sz="682" spc="-31" dirty="0">
                <a:latin typeface="Trebuchet MS"/>
                <a:cs typeface="Trebuchet MS"/>
              </a:rPr>
              <a:t>given </a:t>
            </a:r>
            <a:r>
              <a:rPr sz="682" spc="-27" dirty="0">
                <a:latin typeface="Trebuchet MS"/>
                <a:cs typeface="Trebuchet MS"/>
              </a:rPr>
              <a:t>its</a:t>
            </a:r>
            <a:r>
              <a:rPr sz="682" spc="68" dirty="0">
                <a:latin typeface="Trebuchet MS"/>
                <a:cs typeface="Trebuchet MS"/>
              </a:rPr>
              <a:t> </a:t>
            </a:r>
            <a:r>
              <a:rPr sz="682" spc="-31" dirty="0">
                <a:latin typeface="Trebuchet MS"/>
                <a:cs typeface="Trebuchet MS"/>
              </a:rPr>
              <a:t>radius</a:t>
            </a:r>
            <a:endParaRPr sz="682">
              <a:latin typeface="Trebuchet MS"/>
              <a:cs typeface="Trebuchet MS"/>
            </a:endParaRPr>
          </a:p>
          <a:p>
            <a:pPr marR="433" algn="ctr">
              <a:lnSpc>
                <a:spcPts val="811"/>
              </a:lnSpc>
            </a:pPr>
            <a:r>
              <a:rPr sz="682" spc="-99" dirty="0">
                <a:latin typeface="DejaVu Serif"/>
                <a:cs typeface="DejaVu Serif"/>
              </a:rPr>
              <a:t>V  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7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g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r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2165" algn="ctr">
              <a:spcBef>
                <a:spcPts val="136"/>
              </a:spcBef>
            </a:pPr>
            <a:r>
              <a:rPr sz="682" spc="-17" dirty="0">
                <a:latin typeface="Trebuchet MS"/>
                <a:cs typeface="Trebuchet MS"/>
              </a:rPr>
              <a:t>The </a:t>
            </a:r>
            <a:r>
              <a:rPr sz="682" spc="-41" dirty="0">
                <a:latin typeface="Trebuchet MS"/>
                <a:cs typeface="Trebuchet MS"/>
              </a:rPr>
              <a:t>volume of </a:t>
            </a:r>
            <a:r>
              <a:rPr sz="682" spc="-44" dirty="0">
                <a:latin typeface="Trebuchet MS"/>
                <a:cs typeface="Trebuchet MS"/>
              </a:rPr>
              <a:t>the </a:t>
            </a:r>
            <a:r>
              <a:rPr sz="682" spc="-34" dirty="0">
                <a:latin typeface="Trebuchet MS"/>
                <a:cs typeface="Trebuchet MS"/>
              </a:rPr>
              <a:t>balloon at </a:t>
            </a:r>
            <a:r>
              <a:rPr sz="682" spc="-44" dirty="0">
                <a:latin typeface="Trebuchet MS"/>
                <a:cs typeface="Trebuchet MS"/>
              </a:rPr>
              <a:t>time </a:t>
            </a:r>
            <a:r>
              <a:rPr sz="682" spc="-31" dirty="0">
                <a:latin typeface="DejaVu Serif"/>
                <a:cs typeface="DejaVu Serif"/>
              </a:rPr>
              <a:t>t </a:t>
            </a:r>
            <a:r>
              <a:rPr sz="682" spc="-31" dirty="0">
                <a:latin typeface="Trebuchet MS"/>
                <a:cs typeface="Trebuchet MS"/>
              </a:rPr>
              <a:t>is </a:t>
            </a:r>
            <a:r>
              <a:rPr sz="682" spc="-41" dirty="0">
                <a:latin typeface="Trebuchet MS"/>
                <a:cs typeface="Trebuchet MS"/>
              </a:rPr>
              <a:t>then</a:t>
            </a:r>
            <a:r>
              <a:rPr sz="682" spc="-95" dirty="0">
                <a:latin typeface="Trebuchet MS"/>
                <a:cs typeface="Trebuchet MS"/>
              </a:rPr>
              <a:t> </a:t>
            </a:r>
            <a:r>
              <a:rPr sz="682" spc="-37" dirty="0">
                <a:latin typeface="Trebuchet MS"/>
                <a:cs typeface="Trebuchet MS"/>
              </a:rPr>
              <a:t>given </a:t>
            </a:r>
            <a:r>
              <a:rPr sz="682" spc="-44" dirty="0">
                <a:latin typeface="Trebuchet MS"/>
                <a:cs typeface="Trebuchet MS"/>
              </a:rPr>
              <a:t>by</a:t>
            </a:r>
            <a:endParaRPr sz="682">
              <a:latin typeface="Trebuchet MS"/>
              <a:cs typeface="Trebuchet MS"/>
            </a:endParaRPr>
          </a:p>
          <a:p>
            <a:pPr marR="433" algn="ctr">
              <a:spcBef>
                <a:spcPts val="283"/>
              </a:spcBef>
            </a:pPr>
            <a:r>
              <a:rPr sz="682" spc="-99" dirty="0">
                <a:latin typeface="DejaVu Serif"/>
                <a:cs typeface="DejaVu Serif"/>
              </a:rPr>
              <a:t>V</a:t>
            </a:r>
            <a:r>
              <a:rPr sz="68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DejaVu Serif"/>
                <a:cs typeface="DejaVu Serif"/>
              </a:rPr>
              <a:t>g</a:t>
            </a:r>
            <a:r>
              <a:rPr sz="1023" spc="51" baseline="44444" dirty="0">
                <a:latin typeface="Arial"/>
                <a:cs typeface="Arial"/>
              </a:rPr>
              <a:t>.</a:t>
            </a:r>
            <a:r>
              <a:rPr sz="682" spc="34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t</a:t>
            </a:r>
            <a:r>
              <a:rPr sz="682" spc="-17" dirty="0">
                <a:latin typeface="Times New Roman"/>
                <a:cs typeface="Times New Roman"/>
              </a:rPr>
              <a:t>)</a:t>
            </a:r>
            <a:r>
              <a:rPr sz="1023" spc="-25" baseline="44444" dirty="0">
                <a:latin typeface="Arial"/>
                <a:cs typeface="Arial"/>
              </a:rPr>
              <a:t>Σ</a:t>
            </a:r>
            <a:r>
              <a:rPr sz="1023" spc="-5" baseline="44444" dirty="0">
                <a:latin typeface="Arial"/>
                <a:cs typeface="Arial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116" dirty="0">
                <a:latin typeface="DejaVu Serif"/>
                <a:cs typeface="DejaVu Serif"/>
              </a:rPr>
              <a:t>g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t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09368" y="868423"/>
            <a:ext cx="1881188" cy="63097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4762" algn="just">
              <a:spcBef>
                <a:spcPts val="65"/>
              </a:spcBef>
            </a:pPr>
            <a:r>
              <a:rPr sz="682" spc="-55" dirty="0">
                <a:latin typeface="Trebuchet MS"/>
                <a:cs typeface="Trebuchet MS"/>
              </a:rPr>
              <a:t>i.e. </a:t>
            </a:r>
            <a:r>
              <a:rPr sz="682" spc="-34" dirty="0">
                <a:latin typeface="Trebuchet MS"/>
                <a:cs typeface="Trebuchet MS"/>
              </a:rPr>
              <a:t>the </a:t>
            </a:r>
            <a:r>
              <a:rPr sz="682" spc="-24" dirty="0">
                <a:latin typeface="Trebuchet MS"/>
                <a:cs typeface="Trebuchet MS"/>
              </a:rPr>
              <a:t>function </a:t>
            </a:r>
            <a:r>
              <a:rPr sz="682" spc="-27" dirty="0">
                <a:latin typeface="Trebuchet MS"/>
                <a:cs typeface="Trebuchet MS"/>
              </a:rPr>
              <a:t>which </a:t>
            </a:r>
            <a:r>
              <a:rPr sz="682" spc="-34" dirty="0">
                <a:latin typeface="Trebuchet MS"/>
                <a:cs typeface="Trebuchet MS"/>
              </a:rPr>
              <a:t>tells </a:t>
            </a:r>
            <a:r>
              <a:rPr sz="682" spc="-27" dirty="0">
                <a:latin typeface="Trebuchet MS"/>
                <a:cs typeface="Trebuchet MS"/>
              </a:rPr>
              <a:t>you </a:t>
            </a:r>
            <a:r>
              <a:rPr sz="682" spc="-34" dirty="0">
                <a:latin typeface="Trebuchet MS"/>
                <a:cs typeface="Trebuchet MS"/>
              </a:rPr>
              <a:t>the </a:t>
            </a:r>
            <a:r>
              <a:rPr sz="682" spc="-31" dirty="0">
                <a:latin typeface="Trebuchet MS"/>
                <a:cs typeface="Trebuchet MS"/>
              </a:rPr>
              <a:t>volume of </a:t>
            </a:r>
            <a:r>
              <a:rPr sz="682" spc="-34" dirty="0">
                <a:latin typeface="Trebuchet MS"/>
                <a:cs typeface="Trebuchet MS"/>
              </a:rPr>
              <a:t>the  </a:t>
            </a:r>
            <a:r>
              <a:rPr sz="682" spc="-24" dirty="0">
                <a:latin typeface="Trebuchet MS"/>
                <a:cs typeface="Trebuchet MS"/>
              </a:rPr>
              <a:t>balloon at </a:t>
            </a:r>
            <a:r>
              <a:rPr sz="682" spc="-34" dirty="0">
                <a:latin typeface="Trebuchet MS"/>
                <a:cs typeface="Trebuchet MS"/>
              </a:rPr>
              <a:t>time </a:t>
            </a:r>
            <a:r>
              <a:rPr sz="682" spc="-31" dirty="0">
                <a:latin typeface="DejaVu Serif"/>
                <a:cs typeface="DejaVu Serif"/>
              </a:rPr>
              <a:t>t </a:t>
            </a:r>
            <a:r>
              <a:rPr sz="682" spc="-20" dirty="0">
                <a:latin typeface="Trebuchet MS"/>
                <a:cs typeface="Trebuchet MS"/>
              </a:rPr>
              <a:t>is </a:t>
            </a:r>
            <a:r>
              <a:rPr sz="682" spc="-34" dirty="0">
                <a:latin typeface="Trebuchet MS"/>
                <a:cs typeface="Trebuchet MS"/>
              </a:rPr>
              <a:t>the </a:t>
            </a:r>
            <a:r>
              <a:rPr sz="682" spc="-20" dirty="0">
                <a:latin typeface="Trebuchet MS"/>
                <a:cs typeface="Trebuchet MS"/>
              </a:rPr>
              <a:t>composition </a:t>
            </a:r>
            <a:r>
              <a:rPr sz="682" spc="-31" dirty="0">
                <a:latin typeface="Trebuchet MS"/>
                <a:cs typeface="Trebuchet MS"/>
              </a:rPr>
              <a:t>of </a:t>
            </a:r>
            <a:r>
              <a:rPr sz="682" spc="-27" dirty="0">
                <a:latin typeface="Trebuchet MS"/>
                <a:cs typeface="Trebuchet MS"/>
              </a:rPr>
              <a:t>first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24" dirty="0">
                <a:latin typeface="Trebuchet MS"/>
                <a:cs typeface="Trebuchet MS"/>
              </a:rPr>
              <a:t>and  </a:t>
            </a:r>
            <a:r>
              <a:rPr sz="682" spc="-37" dirty="0">
                <a:latin typeface="Trebuchet MS"/>
                <a:cs typeface="Trebuchet MS"/>
              </a:rPr>
              <a:t>then</a:t>
            </a:r>
            <a:r>
              <a:rPr sz="682" spc="17" dirty="0">
                <a:latin typeface="Trebuchet MS"/>
                <a:cs typeface="Trebuchet MS"/>
              </a:rPr>
              <a:t> </a:t>
            </a:r>
            <a:r>
              <a:rPr sz="682" spc="-78" dirty="0">
                <a:latin typeface="DejaVu Serif"/>
                <a:cs typeface="DejaVu Serif"/>
              </a:rPr>
              <a:t>g</a:t>
            </a:r>
            <a:r>
              <a:rPr sz="682" spc="-78" dirty="0">
                <a:latin typeface="Trebuchet MS"/>
                <a:cs typeface="Trebuchet MS"/>
              </a:rPr>
              <a:t>.</a:t>
            </a:r>
            <a:endParaRPr sz="682">
              <a:latin typeface="Trebuchet MS"/>
              <a:cs typeface="Trebuchet MS"/>
            </a:endParaRPr>
          </a:p>
          <a:p>
            <a:pPr marR="3464" indent="103473" algn="just">
              <a:lnSpc>
                <a:spcPts val="818"/>
              </a:lnSpc>
              <a:spcBef>
                <a:spcPts val="17"/>
              </a:spcBef>
            </a:pPr>
            <a:r>
              <a:rPr sz="682" spc="-24" dirty="0">
                <a:latin typeface="Trebuchet MS"/>
                <a:cs typeface="Trebuchet MS"/>
              </a:rPr>
              <a:t>Schematically </a:t>
            </a:r>
            <a:r>
              <a:rPr sz="682" spc="-61" dirty="0">
                <a:latin typeface="Trebuchet MS"/>
                <a:cs typeface="Trebuchet MS"/>
              </a:rPr>
              <a:t>we </a:t>
            </a:r>
            <a:r>
              <a:rPr sz="682" spc="-24" dirty="0">
                <a:latin typeface="Trebuchet MS"/>
                <a:cs typeface="Trebuchet MS"/>
              </a:rPr>
              <a:t>can </a:t>
            </a:r>
            <a:r>
              <a:rPr sz="682" spc="-31" dirty="0">
                <a:latin typeface="Trebuchet MS"/>
                <a:cs typeface="Trebuchet MS"/>
              </a:rPr>
              <a:t>summarize </a:t>
            </a:r>
            <a:r>
              <a:rPr sz="682" spc="-20" dirty="0">
                <a:latin typeface="Trebuchet MS"/>
                <a:cs typeface="Trebuchet MS"/>
              </a:rPr>
              <a:t>this </a:t>
            </a:r>
            <a:r>
              <a:rPr sz="682" spc="-24" dirty="0">
                <a:latin typeface="Trebuchet MS"/>
                <a:cs typeface="Trebuchet MS"/>
              </a:rPr>
              <a:t>chain </a:t>
            </a:r>
            <a:r>
              <a:rPr sz="682" spc="-31" dirty="0">
                <a:latin typeface="Trebuchet MS"/>
                <a:cs typeface="Trebuchet MS"/>
              </a:rPr>
              <a:t>of  </a:t>
            </a:r>
            <a:r>
              <a:rPr sz="682" spc="-44" dirty="0">
                <a:latin typeface="Trebuchet MS"/>
                <a:cs typeface="Trebuchet MS"/>
              </a:rPr>
              <a:t>cause-and-effect </a:t>
            </a:r>
            <a:r>
              <a:rPr sz="682" spc="-41" dirty="0">
                <a:latin typeface="Trebuchet MS"/>
                <a:cs typeface="Trebuchet MS"/>
              </a:rPr>
              <a:t>relations </a:t>
            </a:r>
            <a:r>
              <a:rPr sz="682" spc="-31" dirty="0">
                <a:latin typeface="Trebuchet MS"/>
                <a:cs typeface="Trebuchet MS"/>
              </a:rPr>
              <a:t>as </a:t>
            </a:r>
            <a:r>
              <a:rPr sz="682" spc="-48" dirty="0">
                <a:latin typeface="Trebuchet MS"/>
                <a:cs typeface="Trebuchet MS"/>
              </a:rPr>
              <a:t>follows: </a:t>
            </a:r>
            <a:r>
              <a:rPr sz="682" spc="-37" dirty="0">
                <a:latin typeface="Trebuchet MS"/>
                <a:cs typeface="Trebuchet MS"/>
              </a:rPr>
              <a:t>you could </a:t>
            </a:r>
            <a:r>
              <a:rPr sz="682" spc="-48" dirty="0">
                <a:latin typeface="Trebuchet MS"/>
                <a:cs typeface="Trebuchet MS"/>
              </a:rPr>
              <a:t>either  </a:t>
            </a:r>
            <a:r>
              <a:rPr sz="682" spc="-31" dirty="0">
                <a:latin typeface="Trebuchet MS"/>
                <a:cs typeface="Trebuchet MS"/>
              </a:rPr>
              <a:t>say </a:t>
            </a:r>
            <a:r>
              <a:rPr sz="682" spc="-27" dirty="0">
                <a:latin typeface="Trebuchet MS"/>
                <a:cs typeface="Trebuchet MS"/>
              </a:rPr>
              <a:t>that </a:t>
            </a:r>
            <a:r>
              <a:rPr sz="682" spc="-99" dirty="0">
                <a:latin typeface="DejaVu Serif"/>
                <a:cs typeface="DejaVu Serif"/>
              </a:rPr>
              <a:t>V </a:t>
            </a:r>
            <a:r>
              <a:rPr sz="682" spc="-37" dirty="0">
                <a:latin typeface="Trebuchet MS"/>
                <a:cs typeface="Trebuchet MS"/>
              </a:rPr>
              <a:t>depends </a:t>
            </a:r>
            <a:r>
              <a:rPr sz="682" spc="-27" dirty="0">
                <a:latin typeface="Trebuchet MS"/>
                <a:cs typeface="Trebuchet MS"/>
              </a:rPr>
              <a:t>on </a:t>
            </a:r>
            <a:r>
              <a:rPr sz="682" spc="-34" dirty="0">
                <a:latin typeface="DejaVu Serif"/>
                <a:cs typeface="DejaVu Serif"/>
              </a:rPr>
              <a:t>r</a:t>
            </a:r>
            <a:r>
              <a:rPr sz="682" spc="-34" dirty="0">
                <a:latin typeface="Trebuchet MS"/>
                <a:cs typeface="Trebuchet MS"/>
              </a:rPr>
              <a:t>, </a:t>
            </a:r>
            <a:r>
              <a:rPr sz="682" spc="-31" dirty="0">
                <a:latin typeface="Trebuchet MS"/>
                <a:cs typeface="Trebuchet MS"/>
              </a:rPr>
              <a:t>and </a:t>
            </a:r>
            <a:r>
              <a:rPr sz="682" spc="-20" dirty="0">
                <a:latin typeface="DejaVu Serif"/>
                <a:cs typeface="DejaVu Serif"/>
              </a:rPr>
              <a:t>r </a:t>
            </a:r>
            <a:r>
              <a:rPr sz="682" spc="-37" dirty="0">
                <a:latin typeface="Trebuchet MS"/>
                <a:cs typeface="Trebuchet MS"/>
              </a:rPr>
              <a:t>depends </a:t>
            </a:r>
            <a:r>
              <a:rPr sz="682" spc="-27" dirty="0">
                <a:latin typeface="Trebuchet MS"/>
                <a:cs typeface="Trebuchet MS"/>
              </a:rPr>
              <a:t>on</a:t>
            </a:r>
            <a:r>
              <a:rPr sz="682" spc="-55" dirty="0">
                <a:latin typeface="Trebuchet MS"/>
                <a:cs typeface="Trebuchet MS"/>
              </a:rPr>
              <a:t> </a:t>
            </a:r>
            <a:r>
              <a:rPr sz="682" spc="-48" dirty="0">
                <a:latin typeface="DejaVu Serif"/>
                <a:cs typeface="DejaVu Serif"/>
              </a:rPr>
              <a:t>t</a:t>
            </a:r>
            <a:r>
              <a:rPr sz="682" spc="-48" dirty="0">
                <a:latin typeface="Trebuchet MS"/>
                <a:cs typeface="Trebuchet MS"/>
              </a:rPr>
              <a:t>,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83039" y="1826236"/>
            <a:ext cx="257608" cy="97136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2598" rIns="0" bIns="0" rtlCol="0">
            <a:spAutoFit/>
          </a:bodyPr>
          <a:lstStyle/>
          <a:p>
            <a:pPr marL="27275">
              <a:spcBef>
                <a:spcPts val="20"/>
              </a:spcBef>
            </a:pPr>
            <a:r>
              <a:rPr sz="614" spc="-3" dirty="0">
                <a:latin typeface="Arial"/>
                <a:cs typeface="Arial"/>
              </a:rPr>
              <a:t>time</a:t>
            </a:r>
            <a:r>
              <a:rPr sz="614" spc="7" dirty="0">
                <a:latin typeface="Arial"/>
                <a:cs typeface="Arial"/>
              </a:rPr>
              <a:t> </a:t>
            </a:r>
            <a:r>
              <a:rPr sz="614" spc="-20" dirty="0">
                <a:latin typeface="DejaVu Serif"/>
                <a:cs typeface="DejaVu Serif"/>
              </a:rPr>
              <a:t>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09798" y="1753910"/>
            <a:ext cx="5108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66070" y="1811918"/>
            <a:ext cx="14763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160" dirty="0">
                <a:latin typeface="DejaVu Sans"/>
                <a:cs typeface="DejaVu Sans"/>
              </a:rPr>
              <a:t>−</a:t>
            </a:r>
            <a:r>
              <a:rPr sz="682" spc="106" dirty="0">
                <a:latin typeface="DejaVu Sans"/>
                <a:cs typeface="DejaVu Sans"/>
              </a:rPr>
              <a:t>→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30740" y="1678669"/>
            <a:ext cx="342900" cy="383124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2165" rIns="0" bIns="0" rtlCol="0">
            <a:spAutoFit/>
          </a:bodyPr>
          <a:lstStyle/>
          <a:p>
            <a:pPr marL="24245" marR="19049" indent="-31172" algn="ctr">
              <a:lnSpc>
                <a:spcPct val="101499"/>
              </a:lnSpc>
              <a:spcBef>
                <a:spcPts val="17"/>
              </a:spcBef>
            </a:pPr>
            <a:r>
              <a:rPr sz="614" spc="-27" dirty="0">
                <a:latin typeface="Arial"/>
                <a:cs typeface="Arial"/>
              </a:rPr>
              <a:t>radius </a:t>
            </a:r>
            <a:r>
              <a:rPr sz="614" spc="-14" dirty="0">
                <a:latin typeface="DejaVu Serif"/>
                <a:cs typeface="DejaVu Serif"/>
              </a:rPr>
              <a:t>r  </a:t>
            </a:r>
            <a:r>
              <a:rPr sz="614" spc="-20" dirty="0">
                <a:latin typeface="Arial"/>
                <a:cs typeface="Arial"/>
              </a:rPr>
              <a:t>(de</a:t>
            </a:r>
            <a:r>
              <a:rPr sz="614" spc="-7" dirty="0">
                <a:latin typeface="Arial"/>
                <a:cs typeface="Arial"/>
              </a:rPr>
              <a:t>p</a:t>
            </a:r>
            <a:r>
              <a:rPr sz="614" spc="-41" dirty="0">
                <a:latin typeface="Arial"/>
                <a:cs typeface="Arial"/>
              </a:rPr>
              <a:t>ends  </a:t>
            </a:r>
            <a:r>
              <a:rPr sz="614" spc="-24" dirty="0">
                <a:latin typeface="Arial"/>
                <a:cs typeface="Arial"/>
              </a:rPr>
              <a:t>on</a:t>
            </a:r>
            <a:endParaRPr sz="614">
              <a:latin typeface="Arial"/>
              <a:cs typeface="Arial"/>
            </a:endParaRPr>
          </a:p>
          <a:p>
            <a:pPr marR="17318" algn="ctr">
              <a:spcBef>
                <a:spcPts val="10"/>
              </a:spcBef>
            </a:pPr>
            <a:r>
              <a:rPr sz="614" spc="-3" dirty="0">
                <a:latin typeface="Arial"/>
                <a:cs typeface="Arial"/>
              </a:rPr>
              <a:t>time</a:t>
            </a:r>
            <a:r>
              <a:rPr sz="614" spc="17" dirty="0">
                <a:latin typeface="Arial"/>
                <a:cs typeface="Arial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t</a:t>
            </a:r>
            <a:r>
              <a:rPr sz="614" spc="7" dirty="0">
                <a:latin typeface="Arial"/>
                <a:cs typeface="Arial"/>
              </a:rPr>
              <a:t>)</a:t>
            </a:r>
            <a:endParaRPr sz="61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46567" y="1753910"/>
            <a:ext cx="4979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116" dirty="0">
                <a:latin typeface="DejaVu Serif"/>
                <a:cs typeface="DejaVu Serif"/>
              </a:rPr>
              <a:t>g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99201" y="1811918"/>
            <a:ext cx="14763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160" dirty="0">
                <a:latin typeface="DejaVu Sans"/>
                <a:cs typeface="DejaVu Sans"/>
              </a:rPr>
              <a:t>−</a:t>
            </a:r>
            <a:r>
              <a:rPr sz="682" spc="106" dirty="0">
                <a:latin typeface="DejaVu Sans"/>
                <a:cs typeface="DejaVu Sans"/>
              </a:rPr>
              <a:t>→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63871" y="1583774"/>
            <a:ext cx="342900" cy="573462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3464" rIns="0" bIns="0" rtlCol="0">
            <a:spAutoFit/>
          </a:bodyPr>
          <a:lstStyle/>
          <a:p>
            <a:pPr marL="38099">
              <a:spcBef>
                <a:spcPts val="27"/>
              </a:spcBef>
            </a:pPr>
            <a:r>
              <a:rPr sz="614" spc="-24" dirty="0">
                <a:latin typeface="Arial"/>
                <a:cs typeface="Arial"/>
              </a:rPr>
              <a:t>volume</a:t>
            </a:r>
            <a:endParaRPr sz="614">
              <a:latin typeface="Arial"/>
              <a:cs typeface="Arial"/>
            </a:endParaRPr>
          </a:p>
          <a:p>
            <a:pPr marR="41130" algn="ctr">
              <a:spcBef>
                <a:spcPts val="10"/>
              </a:spcBef>
            </a:pPr>
            <a:r>
              <a:rPr sz="614" spc="-78" dirty="0">
                <a:latin typeface="DejaVu Serif"/>
                <a:cs typeface="DejaVu Serif"/>
              </a:rPr>
              <a:t>V</a:t>
            </a:r>
            <a:endParaRPr sz="614">
              <a:latin typeface="DejaVu Serif"/>
              <a:cs typeface="DejaVu Serif"/>
            </a:endParaRPr>
          </a:p>
          <a:p>
            <a:pPr marL="24245" marR="19049" algn="ctr">
              <a:lnSpc>
                <a:spcPct val="101499"/>
              </a:lnSpc>
            </a:pPr>
            <a:r>
              <a:rPr sz="614" spc="-20" dirty="0">
                <a:latin typeface="Arial"/>
                <a:cs typeface="Arial"/>
              </a:rPr>
              <a:t>(de</a:t>
            </a:r>
            <a:r>
              <a:rPr sz="614" spc="-7" dirty="0">
                <a:latin typeface="Arial"/>
                <a:cs typeface="Arial"/>
              </a:rPr>
              <a:t>p</a:t>
            </a:r>
            <a:r>
              <a:rPr sz="614" spc="-41" dirty="0">
                <a:latin typeface="Arial"/>
                <a:cs typeface="Arial"/>
              </a:rPr>
              <a:t>ends  </a:t>
            </a:r>
            <a:r>
              <a:rPr sz="614" spc="-24" dirty="0">
                <a:latin typeface="Arial"/>
                <a:cs typeface="Arial"/>
              </a:rPr>
              <a:t>on   </a:t>
            </a:r>
            <a:r>
              <a:rPr sz="614" spc="-20" dirty="0">
                <a:latin typeface="Arial"/>
                <a:cs typeface="Arial"/>
              </a:rPr>
              <a:t>radius</a:t>
            </a:r>
            <a:endParaRPr sz="614">
              <a:latin typeface="Arial"/>
              <a:cs typeface="Arial"/>
            </a:endParaRPr>
          </a:p>
          <a:p>
            <a:pPr marR="17318" algn="ctr">
              <a:spcBef>
                <a:spcPts val="10"/>
              </a:spcBef>
            </a:pPr>
            <a:r>
              <a:rPr sz="614" spc="20" dirty="0">
                <a:latin typeface="DejaVu Serif"/>
                <a:cs typeface="DejaVu Serif"/>
              </a:rPr>
              <a:t>r</a:t>
            </a:r>
            <a:r>
              <a:rPr sz="614" spc="20" dirty="0">
                <a:latin typeface="Arial"/>
                <a:cs typeface="Arial"/>
              </a:rPr>
              <a:t>)</a:t>
            </a:r>
            <a:endParaRPr sz="614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09368" y="2237815"/>
            <a:ext cx="16798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41" dirty="0">
                <a:latin typeface="Trebuchet MS"/>
                <a:cs typeface="Trebuchet MS"/>
              </a:rPr>
              <a:t>or </a:t>
            </a:r>
            <a:r>
              <a:rPr sz="682" spc="-31" dirty="0">
                <a:latin typeface="Trebuchet MS"/>
                <a:cs typeface="Trebuchet MS"/>
              </a:rPr>
              <a:t>you could say </a:t>
            </a:r>
            <a:r>
              <a:rPr sz="682" spc="-27" dirty="0">
                <a:latin typeface="Trebuchet MS"/>
                <a:cs typeface="Trebuchet MS"/>
              </a:rPr>
              <a:t>that </a:t>
            </a:r>
            <a:r>
              <a:rPr sz="682" spc="-99" dirty="0">
                <a:latin typeface="DejaVu Serif"/>
                <a:cs typeface="DejaVu Serif"/>
              </a:rPr>
              <a:t>V </a:t>
            </a:r>
            <a:r>
              <a:rPr sz="682" spc="-37" dirty="0">
                <a:latin typeface="Trebuchet MS"/>
                <a:cs typeface="Trebuchet MS"/>
              </a:rPr>
              <a:t>depends directly </a:t>
            </a:r>
            <a:r>
              <a:rPr sz="682" spc="-27" dirty="0">
                <a:latin typeface="Trebuchet MS"/>
                <a:cs typeface="Trebuchet MS"/>
              </a:rPr>
              <a:t>on</a:t>
            </a:r>
            <a:r>
              <a:rPr sz="682" spc="-106" dirty="0">
                <a:latin typeface="Trebuchet MS"/>
                <a:cs typeface="Trebuchet MS"/>
              </a:rPr>
              <a:t> </a:t>
            </a:r>
            <a:r>
              <a:rPr sz="682" spc="-48" dirty="0">
                <a:latin typeface="DejaVu Serif"/>
                <a:cs typeface="DejaVu Serif"/>
              </a:rPr>
              <a:t>t</a:t>
            </a:r>
            <a:r>
              <a:rPr sz="682" spc="-48" dirty="0">
                <a:latin typeface="Trebuchet MS"/>
                <a:cs typeface="Trebuchet MS"/>
              </a:rPr>
              <a:t>: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59326" y="2530082"/>
            <a:ext cx="274060" cy="102592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7275">
              <a:lnSpc>
                <a:spcPts val="815"/>
              </a:lnSpc>
            </a:pPr>
            <a:r>
              <a:rPr sz="682" spc="-41" dirty="0">
                <a:latin typeface="Trebuchet MS"/>
                <a:cs typeface="Trebuchet MS"/>
              </a:rPr>
              <a:t>time</a:t>
            </a:r>
            <a:r>
              <a:rPr sz="682" spc="-10" dirty="0">
                <a:latin typeface="Trebuchet MS"/>
                <a:cs typeface="Trebuchet MS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t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06694" y="2463367"/>
            <a:ext cx="17664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147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25813" y="2521374"/>
            <a:ext cx="14763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160" dirty="0">
                <a:latin typeface="DejaVu Sans"/>
                <a:cs typeface="DejaVu Sans"/>
              </a:rPr>
              <a:t>−</a:t>
            </a:r>
            <a:r>
              <a:rPr sz="682" spc="106" dirty="0">
                <a:latin typeface="DejaVu Sans"/>
                <a:cs typeface="DejaVu Sans"/>
              </a:rPr>
              <a:t>→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57539" y="2435568"/>
            <a:ext cx="573232" cy="288611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2165" rIns="0" bIns="0" rtlCol="0">
            <a:spAutoFit/>
          </a:bodyPr>
          <a:lstStyle/>
          <a:p>
            <a:pPr marL="80960" marR="78796" indent="-16452" algn="ctr">
              <a:lnSpc>
                <a:spcPct val="101499"/>
              </a:lnSpc>
              <a:spcBef>
                <a:spcPts val="17"/>
              </a:spcBef>
            </a:pPr>
            <a:r>
              <a:rPr sz="614" spc="-24" dirty="0">
                <a:latin typeface="Arial"/>
                <a:cs typeface="Arial"/>
              </a:rPr>
              <a:t>volume </a:t>
            </a:r>
            <a:r>
              <a:rPr sz="614" spc="-78" dirty="0">
                <a:latin typeface="DejaVu Serif"/>
                <a:cs typeface="DejaVu Serif"/>
              </a:rPr>
              <a:t>V  </a:t>
            </a:r>
            <a:r>
              <a:rPr sz="614" spc="-27" dirty="0">
                <a:latin typeface="Arial"/>
                <a:cs typeface="Arial"/>
              </a:rPr>
              <a:t>(depends </a:t>
            </a:r>
            <a:r>
              <a:rPr sz="614" spc="-24" dirty="0">
                <a:latin typeface="Arial"/>
                <a:cs typeface="Arial"/>
              </a:rPr>
              <a:t>on  </a:t>
            </a:r>
            <a:r>
              <a:rPr sz="614" spc="-3" dirty="0">
                <a:latin typeface="Arial"/>
                <a:cs typeface="Arial"/>
              </a:rPr>
              <a:t>time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t</a:t>
            </a:r>
            <a:r>
              <a:rPr sz="614" spc="7" dirty="0">
                <a:latin typeface="Arial"/>
                <a:cs typeface="Arial"/>
              </a:rPr>
              <a:t>)</a:t>
            </a:r>
            <a:endParaRPr sz="614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207918" y="626901"/>
            <a:ext cx="0" cy="2292927"/>
          </a:xfrm>
          <a:custGeom>
            <a:avLst/>
            <a:gdLst/>
            <a:ahLst/>
            <a:cxnLst/>
            <a:rect l="l" t="t" r="r" b="b"/>
            <a:pathLst>
              <a:path h="3362960">
                <a:moveTo>
                  <a:pt x="0" y="3362515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4069773" y="2921257"/>
            <a:ext cx="4139911" cy="0"/>
          </a:xfrm>
          <a:custGeom>
            <a:avLst/>
            <a:gdLst/>
            <a:ahLst/>
            <a:cxnLst/>
            <a:rect l="l" t="t" r="r" b="b"/>
            <a:pathLst>
              <a:path w="6071870">
                <a:moveTo>
                  <a:pt x="0" y="0"/>
                </a:moveTo>
                <a:lnTo>
                  <a:pt x="607180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4061114" y="3006623"/>
            <a:ext cx="4070206" cy="6959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952475">
              <a:spcBef>
                <a:spcPts val="65"/>
              </a:spcBef>
            </a:pPr>
            <a:r>
              <a:rPr sz="614" b="1" spc="-24" dirty="0">
                <a:latin typeface="Arial"/>
                <a:cs typeface="Arial"/>
              </a:rPr>
              <a:t>Figure </a:t>
            </a:r>
            <a:r>
              <a:rPr sz="614" b="1" spc="3" dirty="0">
                <a:latin typeface="Arial"/>
                <a:cs typeface="Arial"/>
              </a:rPr>
              <a:t>5. </a:t>
            </a:r>
            <a:r>
              <a:rPr sz="614" spc="7" dirty="0">
                <a:latin typeface="Arial"/>
                <a:cs typeface="Arial"/>
              </a:rPr>
              <a:t>A </a:t>
            </a:r>
            <a:r>
              <a:rPr sz="614" spc="3" dirty="0">
                <a:latin typeface="Arial"/>
                <a:cs typeface="Arial"/>
              </a:rPr>
              <a:t>“real </a:t>
            </a:r>
            <a:r>
              <a:rPr sz="614" spc="-17" dirty="0">
                <a:latin typeface="Arial"/>
                <a:cs typeface="Arial"/>
              </a:rPr>
              <a:t>world </a:t>
            </a:r>
            <a:r>
              <a:rPr sz="614" spc="-14" dirty="0">
                <a:latin typeface="Arial"/>
                <a:cs typeface="Arial"/>
              </a:rPr>
              <a:t>example”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composition </a:t>
            </a:r>
            <a:r>
              <a:rPr sz="614" spc="-3" dirty="0">
                <a:latin typeface="Arial"/>
                <a:cs typeface="Arial"/>
              </a:rPr>
              <a:t>of</a:t>
            </a:r>
            <a:r>
              <a:rPr sz="614" spc="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functions.</a:t>
            </a:r>
            <a:endParaRPr sz="614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14">
              <a:latin typeface="Times New Roman"/>
              <a:cs typeface="Times New Roman"/>
            </a:endParaRPr>
          </a:p>
          <a:p>
            <a:pPr>
              <a:spcBef>
                <a:spcPts val="14"/>
              </a:spcBef>
            </a:pPr>
            <a:endParaRPr sz="580">
              <a:latin typeface="Times New Roman"/>
              <a:cs typeface="Times New Roman"/>
            </a:endParaRPr>
          </a:p>
          <a:p>
            <a:pPr marL="1598426"/>
            <a:r>
              <a:rPr sz="682" b="1" spc="3" dirty="0">
                <a:latin typeface="Georgia"/>
                <a:cs typeface="Georgia"/>
              </a:rPr>
              <a:t>13. The </a:t>
            </a:r>
            <a:r>
              <a:rPr sz="682" b="1" spc="-10" dirty="0">
                <a:latin typeface="Georgia"/>
                <a:cs typeface="Georgia"/>
              </a:rPr>
              <a:t>Chain</a:t>
            </a:r>
            <a:r>
              <a:rPr sz="682" b="1" spc="24" dirty="0">
                <a:latin typeface="Georgia"/>
                <a:cs typeface="Georgia"/>
              </a:rPr>
              <a:t> </a:t>
            </a:r>
            <a:r>
              <a:rPr sz="682" b="1" spc="-10" dirty="0">
                <a:latin typeface="Georgia"/>
                <a:cs typeface="Georgia"/>
              </a:rPr>
              <a:t>Rule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3"/>
              </a:spcBef>
            </a:pPr>
            <a:endParaRPr sz="614">
              <a:latin typeface="Times New Roman"/>
              <a:cs typeface="Times New Roman"/>
            </a:endParaRPr>
          </a:p>
          <a:p>
            <a:pPr marL="8659" marR="3464" indent="154993"/>
            <a:r>
              <a:rPr sz="682" b="1" spc="10" dirty="0">
                <a:latin typeface="Georgia"/>
                <a:cs typeface="Georgia"/>
              </a:rPr>
              <a:t>13.1. </a:t>
            </a:r>
            <a:r>
              <a:rPr sz="682" b="1" spc="-17" dirty="0">
                <a:latin typeface="Georgia"/>
                <a:cs typeface="Georgia"/>
              </a:rPr>
              <a:t>Composition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24" dirty="0">
                <a:latin typeface="Georgia"/>
                <a:cs typeface="Georgia"/>
              </a:rPr>
              <a:t>functions. </a:t>
            </a:r>
            <a:r>
              <a:rPr sz="682" spc="10" dirty="0">
                <a:latin typeface="Times New Roman"/>
                <a:cs typeface="Times New Roman"/>
              </a:rPr>
              <a:t>Given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4" dirty="0">
                <a:latin typeface="Times New Roman"/>
                <a:cs typeface="Times New Roman"/>
              </a:rPr>
              <a:t>functions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-37" dirty="0">
                <a:latin typeface="DejaVu Serif"/>
                <a:cs typeface="DejaVu Serif"/>
              </a:rPr>
              <a:t>g</a:t>
            </a:r>
            <a:r>
              <a:rPr sz="682" spc="-37" dirty="0">
                <a:latin typeface="Times New Roman"/>
                <a:cs typeface="Times New Roman"/>
              </a:rPr>
              <a:t>, </a:t>
            </a:r>
            <a:r>
              <a:rPr sz="682" spc="7" dirty="0">
                <a:latin typeface="Times New Roman"/>
                <a:cs typeface="Times New Roman"/>
              </a:rPr>
              <a:t>one </a:t>
            </a:r>
            <a:r>
              <a:rPr sz="682" spc="20" dirty="0">
                <a:latin typeface="Times New Roman"/>
                <a:cs typeface="Times New Roman"/>
              </a:rPr>
              <a:t>can </a:t>
            </a:r>
            <a:r>
              <a:rPr sz="682" dirty="0">
                <a:latin typeface="Times New Roman"/>
                <a:cs typeface="Times New Roman"/>
              </a:rPr>
              <a:t>define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7" dirty="0">
                <a:latin typeface="Times New Roman"/>
                <a:cs typeface="Times New Roman"/>
              </a:rPr>
              <a:t>new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7" dirty="0">
                <a:latin typeface="Times New Roman"/>
                <a:cs typeface="Times New Roman"/>
              </a:rPr>
              <a:t>called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b="1" i="1" spc="55" dirty="0">
                <a:latin typeface="Times New Roman"/>
                <a:cs typeface="Times New Roman"/>
              </a:rPr>
              <a:t>composition </a:t>
            </a:r>
            <a:r>
              <a:rPr sz="682" b="1" i="1" spc="51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b="1" i="1" spc="58" dirty="0">
                <a:latin typeface="Times New Roman"/>
                <a:cs typeface="Times New Roman"/>
              </a:rPr>
              <a:t>and </a:t>
            </a:r>
            <a:r>
              <a:rPr sz="682" spc="-37" dirty="0">
                <a:latin typeface="DejaVu Serif"/>
                <a:cs typeface="DejaVu Serif"/>
              </a:rPr>
              <a:t>g</a:t>
            </a:r>
            <a:r>
              <a:rPr sz="682" spc="-37" dirty="0">
                <a:latin typeface="Times New Roman"/>
                <a:cs typeface="Times New Roman"/>
              </a:rPr>
              <a:t>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notation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composition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-37" dirty="0">
                <a:latin typeface="DejaVu Serif"/>
                <a:cs typeface="DejaVu Serif"/>
              </a:rPr>
              <a:t>g</a:t>
            </a:r>
            <a:r>
              <a:rPr sz="682" spc="-3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it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7" dirty="0">
                <a:latin typeface="Times New Roman"/>
                <a:cs typeface="Times New Roman"/>
              </a:rPr>
              <a:t>defined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170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formula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5</a:t>
            </a:fld>
            <a:endParaRPr spc="31" dirty="0"/>
          </a:p>
        </p:txBody>
      </p:sp>
      <p:sp>
        <p:nvSpPr>
          <p:cNvPr id="25" name="object 25"/>
          <p:cNvSpPr txBox="1"/>
          <p:nvPr/>
        </p:nvSpPr>
        <p:spPr>
          <a:xfrm>
            <a:off x="6185587" y="3661309"/>
            <a:ext cx="2571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8679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25408" y="3731188"/>
            <a:ext cx="74121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58005" y="3888792"/>
            <a:ext cx="4084926" cy="221352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15153">
              <a:spcBef>
                <a:spcPts val="65"/>
              </a:spcBef>
            </a:pP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domain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composition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set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all </a:t>
            </a:r>
            <a:r>
              <a:rPr sz="682" spc="27" dirty="0">
                <a:latin typeface="Times New Roman"/>
                <a:cs typeface="Times New Roman"/>
              </a:rPr>
              <a:t>numbers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" dirty="0">
                <a:latin typeface="Times New Roman"/>
                <a:cs typeface="Times New Roman"/>
              </a:rPr>
              <a:t>for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formula </a:t>
            </a:r>
            <a:r>
              <a:rPr sz="682" spc="3" dirty="0">
                <a:latin typeface="Times New Roman"/>
                <a:cs typeface="Times New Roman"/>
              </a:rPr>
              <a:t>gives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something  </a:t>
            </a:r>
            <a:r>
              <a:rPr sz="682" spc="3" dirty="0">
                <a:latin typeface="Times New Roman"/>
                <a:cs typeface="Times New Roman"/>
              </a:rPr>
              <a:t>well-defined.</a:t>
            </a:r>
            <a:endParaRPr sz="682">
              <a:latin typeface="Times New Roman"/>
              <a:cs typeface="Times New Roman"/>
            </a:endParaRPr>
          </a:p>
          <a:p>
            <a:pPr marL="166683">
              <a:spcBef>
                <a:spcPts val="296"/>
              </a:spcBef>
            </a:pPr>
            <a:r>
              <a:rPr sz="682" spc="14" dirty="0">
                <a:latin typeface="Times New Roman"/>
                <a:cs typeface="Times New Roman"/>
              </a:rPr>
              <a:t>For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instance,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if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r>
              <a:rPr sz="716" spc="97" baseline="2777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then</a:t>
            </a:r>
            <a:endParaRPr sz="682">
              <a:latin typeface="Times New Roman"/>
              <a:cs typeface="Times New Roman"/>
            </a:endParaRPr>
          </a:p>
          <a:p>
            <a:pPr marL="1293634">
              <a:spcBef>
                <a:spcPts val="433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1023" spc="61" baseline="44444" dirty="0">
                <a:latin typeface="Arial"/>
                <a:cs typeface="Arial"/>
              </a:rPr>
              <a:t>.</a:t>
            </a:r>
            <a:r>
              <a:rPr sz="682" spc="41" dirty="0">
                <a:latin typeface="Times New Roman"/>
                <a:cs typeface="Times New Roman"/>
              </a:rPr>
              <a:t>2</a:t>
            </a:r>
            <a:r>
              <a:rPr sz="682" spc="41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58" dirty="0">
                <a:latin typeface="Times New Roman"/>
                <a:cs typeface="Times New Roman"/>
              </a:rPr>
              <a:t>1</a:t>
            </a:r>
            <a:r>
              <a:rPr sz="1023" spc="-87" baseline="44444" dirty="0">
                <a:latin typeface="Arial"/>
                <a:cs typeface="Arial"/>
              </a:rPr>
              <a:t>Σ</a:t>
            </a:r>
            <a:r>
              <a:rPr sz="1023" spc="-5" baseline="44444" dirty="0">
                <a:latin typeface="Arial"/>
                <a:cs typeface="Arial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1)</a:t>
            </a:r>
            <a:endParaRPr sz="682">
              <a:latin typeface="Times New Roman"/>
              <a:cs typeface="Times New Roman"/>
            </a:endParaRPr>
          </a:p>
          <a:p>
            <a:pPr marR="268425" algn="ctr">
              <a:spcBef>
                <a:spcPts val="320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-116" dirty="0">
                <a:latin typeface="DejaVu Serif"/>
                <a:cs typeface="DejaVu Serif"/>
              </a:rPr>
              <a:t>g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DejaVu Serif"/>
                <a:cs typeface="DejaVu Serif"/>
              </a:rPr>
              <a:t>g</a:t>
            </a:r>
            <a:r>
              <a:rPr sz="1023" spc="20" baseline="44444" dirty="0">
                <a:latin typeface="Arial"/>
                <a:cs typeface="Arial"/>
              </a:rPr>
              <a:t>.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x</a:t>
            </a:r>
            <a:r>
              <a:rPr sz="1023" spc="-82" baseline="44444" dirty="0">
                <a:latin typeface="Arial"/>
                <a:cs typeface="Arial"/>
              </a:rPr>
              <a:t>Σ</a:t>
            </a:r>
            <a:r>
              <a:rPr sz="1023" spc="-5" baseline="44444" dirty="0">
                <a:latin typeface="Arial"/>
                <a:cs typeface="Arial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2(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11689">
              <a:spcBef>
                <a:spcPts val="464"/>
              </a:spcBef>
            </a:pPr>
            <a:r>
              <a:rPr sz="682" spc="20" dirty="0">
                <a:latin typeface="Times New Roman"/>
                <a:cs typeface="Times New Roman"/>
              </a:rPr>
              <a:t>Note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112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34" dirty="0">
                <a:latin typeface="Times New Roman"/>
                <a:cs typeface="Times New Roman"/>
              </a:rPr>
              <a:t>not the </a:t>
            </a:r>
            <a:r>
              <a:rPr sz="682" spc="17" dirty="0">
                <a:latin typeface="Times New Roman"/>
                <a:cs typeface="Times New Roman"/>
              </a:rPr>
              <a:t>same fucntion in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4" dirty="0">
                <a:latin typeface="Times New Roman"/>
                <a:cs typeface="Times New Roman"/>
              </a:rPr>
              <a:t>example </a:t>
            </a:r>
            <a:r>
              <a:rPr sz="682" spc="31" dirty="0">
                <a:latin typeface="Times New Roman"/>
                <a:cs typeface="Times New Roman"/>
              </a:rPr>
              <a:t>(they </a:t>
            </a:r>
            <a:r>
              <a:rPr sz="682" spc="27" dirty="0">
                <a:latin typeface="Times New Roman"/>
                <a:cs typeface="Times New Roman"/>
              </a:rPr>
              <a:t>hardly </a:t>
            </a:r>
            <a:r>
              <a:rPr sz="682" spc="7" dirty="0">
                <a:latin typeface="Times New Roman"/>
                <a:cs typeface="Times New Roman"/>
              </a:rPr>
              <a:t>ever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same).</a:t>
            </a:r>
            <a:endParaRPr sz="682">
              <a:latin typeface="Times New Roman"/>
              <a:cs typeface="Times New Roman"/>
            </a:endParaRPr>
          </a:p>
          <a:p>
            <a:pPr marL="11689" marR="3464" indent="154993" algn="just">
              <a:spcBef>
                <a:spcPts val="300"/>
              </a:spcBef>
            </a:pP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think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Times New Roman"/>
                <a:cs typeface="Times New Roman"/>
              </a:rPr>
              <a:t>functions as </a:t>
            </a:r>
            <a:r>
              <a:rPr sz="682" spc="10" dirty="0">
                <a:latin typeface="Times New Roman"/>
                <a:cs typeface="Times New Roman"/>
              </a:rPr>
              <a:t>expressing </a:t>
            </a:r>
            <a:r>
              <a:rPr sz="682" spc="17" dirty="0">
                <a:latin typeface="Times New Roman"/>
                <a:cs typeface="Times New Roman"/>
              </a:rPr>
              <a:t>dependence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31" dirty="0">
                <a:latin typeface="Times New Roman"/>
                <a:cs typeface="Times New Roman"/>
              </a:rPr>
              <a:t>quantity </a:t>
            </a:r>
            <a:r>
              <a:rPr sz="682" spc="17" dirty="0">
                <a:latin typeface="Times New Roman"/>
                <a:cs typeface="Times New Roman"/>
              </a:rPr>
              <a:t>on </a:t>
            </a:r>
            <a:r>
              <a:rPr sz="682" spc="27" dirty="0">
                <a:latin typeface="Times New Roman"/>
                <a:cs typeface="Times New Roman"/>
              </a:rPr>
              <a:t>another, </a:t>
            </a:r>
            <a:r>
              <a:rPr sz="682" spc="34" dirty="0">
                <a:latin typeface="Times New Roman"/>
                <a:cs typeface="Times New Roman"/>
              </a:rPr>
              <a:t>then the </a:t>
            </a:r>
            <a:r>
              <a:rPr sz="682" spc="17" dirty="0">
                <a:latin typeface="Times New Roman"/>
                <a:cs typeface="Times New Roman"/>
              </a:rPr>
              <a:t>composition </a:t>
            </a:r>
            <a:r>
              <a:rPr sz="682" spc="-10" dirty="0">
                <a:latin typeface="Times New Roman"/>
                <a:cs typeface="Times New Roman"/>
              </a:rPr>
              <a:t>of  </a:t>
            </a:r>
            <a:r>
              <a:rPr sz="682" spc="20" dirty="0">
                <a:latin typeface="Times New Roman"/>
                <a:cs typeface="Times New Roman"/>
              </a:rPr>
              <a:t>functions </a:t>
            </a:r>
            <a:r>
              <a:rPr sz="682" spc="17" dirty="0">
                <a:latin typeface="Times New Roman"/>
                <a:cs typeface="Times New Roman"/>
              </a:rPr>
              <a:t>arises </a:t>
            </a:r>
            <a:r>
              <a:rPr sz="682" spc="24" dirty="0">
                <a:latin typeface="Times New Roman"/>
                <a:cs typeface="Times New Roman"/>
              </a:rPr>
              <a:t>as </a:t>
            </a:r>
            <a:r>
              <a:rPr sz="682" dirty="0">
                <a:latin typeface="Times New Roman"/>
                <a:cs typeface="Times New Roman"/>
              </a:rPr>
              <a:t>follows. If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34" dirty="0">
                <a:latin typeface="Times New Roman"/>
                <a:cs typeface="Times New Roman"/>
              </a:rPr>
              <a:t>quantity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another quantity 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Times New Roman"/>
                <a:cs typeface="Times New Roman"/>
              </a:rPr>
              <a:t>,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-10" dirty="0">
                <a:latin typeface="Times New Roman"/>
                <a:cs typeface="Times New Roman"/>
              </a:rPr>
              <a:t>if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0" dirty="0">
                <a:latin typeface="Times New Roman"/>
                <a:cs typeface="Times New Roman"/>
              </a:rPr>
              <a:t>itself </a:t>
            </a:r>
            <a:r>
              <a:rPr sz="682" spc="27" dirty="0">
                <a:latin typeface="Times New Roman"/>
                <a:cs typeface="Times New Roman"/>
              </a:rPr>
              <a:t>depends </a:t>
            </a:r>
            <a:r>
              <a:rPr sz="682" spc="20" dirty="0">
                <a:latin typeface="Times New Roman"/>
                <a:cs typeface="Times New Roman"/>
              </a:rPr>
              <a:t>on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, 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20" dirty="0">
                <a:latin typeface="Times New Roman"/>
                <a:cs typeface="Times New Roman"/>
              </a:rPr>
              <a:t>depends </a:t>
            </a:r>
            <a:r>
              <a:rPr sz="682" spc="17" dirty="0">
                <a:latin typeface="Times New Roman"/>
                <a:cs typeface="Times New Roman"/>
              </a:rPr>
              <a:t>on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7" dirty="0">
                <a:latin typeface="Times New Roman"/>
                <a:cs typeface="Times New Roman"/>
              </a:rPr>
              <a:t>via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6683">
              <a:spcBef>
                <a:spcPts val="296"/>
              </a:spcBef>
            </a:pPr>
            <a:r>
              <a:rPr sz="682" spc="7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get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previous </a:t>
            </a:r>
            <a:r>
              <a:rPr sz="682" spc="17" dirty="0">
                <a:latin typeface="Times New Roman"/>
                <a:cs typeface="Times New Roman"/>
              </a:rPr>
              <a:t>example,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4" dirty="0">
                <a:latin typeface="Times New Roman"/>
                <a:cs typeface="Times New Roman"/>
              </a:rPr>
              <a:t>could </a:t>
            </a:r>
            <a:r>
              <a:rPr sz="682" spc="10" dirty="0">
                <a:latin typeface="Times New Roman"/>
                <a:cs typeface="Times New Roman"/>
              </a:rPr>
              <a:t>say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y</a:t>
            </a:r>
            <a:r>
              <a:rPr sz="682" spc="14" dirty="0">
                <a:latin typeface="Times New Roman"/>
                <a:cs typeface="Times New Roman"/>
              </a:rPr>
              <a:t>)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g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), so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marR="3464" algn="ctr">
              <a:spcBef>
                <a:spcPts val="430"/>
              </a:spcBef>
            </a:pPr>
            <a:r>
              <a:rPr sz="682" spc="-44" dirty="0">
                <a:latin typeface="DejaVu Serif"/>
                <a:cs typeface="DejaVu Serif"/>
              </a:rPr>
              <a:t>z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y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31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11689">
              <a:spcBef>
                <a:spcPts val="423"/>
              </a:spcBef>
            </a:pPr>
            <a:r>
              <a:rPr sz="682" spc="7" dirty="0">
                <a:latin typeface="Times New Roman"/>
                <a:cs typeface="Times New Roman"/>
              </a:rPr>
              <a:t>Give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24" dirty="0">
                <a:latin typeface="Times New Roman"/>
                <a:cs typeface="Times New Roman"/>
              </a:rPr>
              <a:t>can compute 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24" dirty="0">
                <a:latin typeface="Times New Roman"/>
                <a:cs typeface="Times New Roman"/>
              </a:rPr>
              <a:t>compute </a:t>
            </a:r>
            <a:r>
              <a:rPr sz="682" dirty="0">
                <a:latin typeface="DejaVu Serif"/>
                <a:cs typeface="DejaVu Serif"/>
              </a:rPr>
              <a:t>z</a:t>
            </a:r>
            <a:r>
              <a:rPr sz="682" dirty="0">
                <a:latin typeface="Times New Roman"/>
                <a:cs typeface="Times New Roman"/>
              </a:rPr>
              <a:t>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result </a:t>
            </a:r>
            <a:r>
              <a:rPr sz="682" spc="-3" dirty="0">
                <a:latin typeface="Times New Roman"/>
                <a:cs typeface="Times New Roman"/>
              </a:rPr>
              <a:t>will</a:t>
            </a:r>
            <a:r>
              <a:rPr sz="682" spc="82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be</a:t>
            </a:r>
            <a:endParaRPr sz="682">
              <a:latin typeface="Times New Roman"/>
              <a:cs typeface="Times New Roman"/>
            </a:endParaRPr>
          </a:p>
          <a:p>
            <a:pPr marR="3464" algn="ctr">
              <a:spcBef>
                <a:spcPts val="426"/>
              </a:spcBef>
            </a:pPr>
            <a:r>
              <a:rPr sz="682" spc="-44" dirty="0">
                <a:latin typeface="DejaVu Serif"/>
                <a:cs typeface="DejaVu Serif"/>
              </a:rPr>
              <a:t>z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1)</a:t>
            </a:r>
            <a:r>
              <a:rPr sz="716" spc="30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(2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1)</a:t>
            </a:r>
            <a:r>
              <a:rPr sz="682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11689">
              <a:spcBef>
                <a:spcPts val="423"/>
              </a:spcBef>
            </a:pP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other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notation,</a:t>
            </a:r>
            <a:endParaRPr sz="682">
              <a:latin typeface="Times New Roman"/>
              <a:cs typeface="Times New Roman"/>
            </a:endParaRPr>
          </a:p>
          <a:p>
            <a:pPr marR="3464" algn="ctr">
              <a:spcBef>
                <a:spcPts val="136"/>
              </a:spcBef>
            </a:pPr>
            <a:r>
              <a:rPr sz="682" spc="-44" dirty="0">
                <a:latin typeface="DejaVu Serif"/>
                <a:cs typeface="DejaVu Serif"/>
              </a:rPr>
              <a:t>z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y</a:t>
            </a:r>
            <a:r>
              <a:rPr sz="682" spc="1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1023" spc="-5" baseline="44444" dirty="0">
                <a:latin typeface="Arial"/>
                <a:cs typeface="Arial"/>
              </a:rPr>
              <a:t>.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1023" spc="-5" baseline="44444" dirty="0">
                <a:latin typeface="Arial"/>
                <a:cs typeface="Arial"/>
              </a:rPr>
              <a:t>Σ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g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x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11689">
              <a:spcBef>
                <a:spcPts val="279"/>
              </a:spcBef>
            </a:pPr>
            <a:r>
              <a:rPr sz="682" spc="20" dirty="0">
                <a:latin typeface="Times New Roman"/>
                <a:cs typeface="Times New Roman"/>
              </a:rPr>
              <a:t>One </a:t>
            </a:r>
            <a:r>
              <a:rPr sz="682" spc="7" dirty="0">
                <a:latin typeface="Times New Roman"/>
                <a:cs typeface="Times New Roman"/>
              </a:rPr>
              <a:t>says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b="1" i="1" spc="48" dirty="0">
                <a:latin typeface="Times New Roman"/>
                <a:cs typeface="Times New Roman"/>
              </a:rPr>
              <a:t>the </a:t>
            </a:r>
            <a:r>
              <a:rPr sz="682" b="1" i="1" spc="55" dirty="0">
                <a:latin typeface="Times New Roman"/>
                <a:cs typeface="Times New Roman"/>
              </a:rPr>
              <a:t>composition </a:t>
            </a:r>
            <a:r>
              <a:rPr sz="682" b="1" i="1" spc="51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b="1" i="1" spc="58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b="1" i="1" spc="58" dirty="0">
                <a:latin typeface="Times New Roman"/>
                <a:cs typeface="Times New Roman"/>
              </a:rPr>
              <a:t>is </a:t>
            </a:r>
            <a:r>
              <a:rPr sz="682" b="1" i="1" spc="48" dirty="0">
                <a:latin typeface="Times New Roman"/>
                <a:cs typeface="Times New Roman"/>
              </a:rPr>
              <a:t>the </a:t>
            </a:r>
            <a:r>
              <a:rPr sz="682" b="1" i="1" spc="44" dirty="0">
                <a:latin typeface="Times New Roman"/>
                <a:cs typeface="Times New Roman"/>
              </a:rPr>
              <a:t>result </a:t>
            </a:r>
            <a:r>
              <a:rPr sz="682" b="1" i="1" spc="51" dirty="0">
                <a:latin typeface="Times New Roman"/>
                <a:cs typeface="Times New Roman"/>
              </a:rPr>
              <a:t>of subsituting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b="1" i="1" spc="55" dirty="0">
                <a:latin typeface="Times New Roman"/>
                <a:cs typeface="Times New Roman"/>
              </a:rPr>
              <a:t>in</a:t>
            </a:r>
            <a:r>
              <a:rPr sz="682" b="1" i="1" spc="136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795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8004" y="577176"/>
            <a:ext cx="4089689" cy="1204287"/>
          </a:xfrm>
          <a:prstGeom prst="rect">
            <a:avLst/>
          </a:prstGeom>
        </p:spPr>
        <p:txBody>
          <a:bodyPr vert="horz" wrap="square" lIns="0" tIns="45893" rIns="0" bIns="0" rtlCol="0">
            <a:spAutoFit/>
          </a:bodyPr>
          <a:lstStyle/>
          <a:p>
            <a:pPr marL="166683">
              <a:spcBef>
                <a:spcPts val="361"/>
              </a:spcBef>
            </a:pPr>
            <a:r>
              <a:rPr sz="682" b="1" spc="-7" dirty="0">
                <a:latin typeface="Georgia"/>
                <a:cs typeface="Georgia"/>
              </a:rPr>
              <a:t>13.2. </a:t>
            </a:r>
            <a:r>
              <a:rPr sz="682" b="1" spc="-20" dirty="0">
                <a:latin typeface="Georgia"/>
                <a:cs typeface="Georgia"/>
              </a:rPr>
              <a:t>Theorem </a:t>
            </a:r>
            <a:r>
              <a:rPr sz="682" b="1" spc="-10" dirty="0">
                <a:latin typeface="Georgia"/>
                <a:cs typeface="Georgia"/>
              </a:rPr>
              <a:t>(Chain Rule). </a:t>
            </a:r>
            <a:r>
              <a:rPr sz="682" i="1" spc="24" dirty="0">
                <a:latin typeface="Times New Roman"/>
                <a:cs typeface="Times New Roman"/>
              </a:rPr>
              <a:t>If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i="1" spc="17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i="1" spc="-3" dirty="0">
                <a:latin typeface="Times New Roman"/>
                <a:cs typeface="Times New Roman"/>
              </a:rPr>
              <a:t>are </a:t>
            </a:r>
            <a:r>
              <a:rPr sz="682" i="1" spc="10" dirty="0">
                <a:latin typeface="Times New Roman"/>
                <a:cs typeface="Times New Roman"/>
              </a:rPr>
              <a:t>differentiable, </a:t>
            </a:r>
            <a:r>
              <a:rPr sz="682" i="1" spc="7" dirty="0">
                <a:latin typeface="Times New Roman"/>
                <a:cs typeface="Times New Roman"/>
              </a:rPr>
              <a:t>so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17" dirty="0">
                <a:latin typeface="Times New Roman"/>
                <a:cs typeface="Times New Roman"/>
              </a:rPr>
              <a:t>the </a:t>
            </a:r>
            <a:r>
              <a:rPr sz="682" i="1" spc="10" dirty="0">
                <a:latin typeface="Times New Roman"/>
                <a:cs typeface="Times New Roman"/>
              </a:rPr>
              <a:t>composition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10" dirty="0">
                <a:latin typeface="DejaVu Sans"/>
                <a:cs typeface="DejaVu Sans"/>
              </a:rPr>
              <a:t> </a:t>
            </a:r>
            <a:r>
              <a:rPr sz="682" spc="-27" dirty="0">
                <a:latin typeface="DejaVu Serif"/>
                <a:cs typeface="DejaVu Serif"/>
              </a:rPr>
              <a:t>g</a:t>
            </a:r>
            <a:r>
              <a:rPr sz="682" i="1" spc="-2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6683">
              <a:spcBef>
                <a:spcPts val="293"/>
              </a:spcBef>
            </a:pPr>
            <a:r>
              <a:rPr sz="682" i="1" spc="37" dirty="0">
                <a:latin typeface="Times New Roman"/>
                <a:cs typeface="Times New Roman"/>
              </a:rPr>
              <a:t>The </a:t>
            </a:r>
            <a:r>
              <a:rPr sz="682" i="1" spc="14" dirty="0">
                <a:latin typeface="Times New Roman"/>
                <a:cs typeface="Times New Roman"/>
              </a:rPr>
              <a:t>derivative </a:t>
            </a:r>
            <a:r>
              <a:rPr sz="682" i="1" spc="10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7" dirty="0">
                <a:latin typeface="Times New Roman"/>
                <a:cs typeface="Times New Roman"/>
              </a:rPr>
              <a:t>given</a:t>
            </a:r>
            <a:r>
              <a:rPr sz="682" i="1" spc="170" dirty="0">
                <a:latin typeface="Times New Roman"/>
                <a:cs typeface="Times New Roman"/>
              </a:rPr>
              <a:t> </a:t>
            </a:r>
            <a:r>
              <a:rPr sz="682" i="1" spc="-3" dirty="0">
                <a:latin typeface="Times New Roman"/>
                <a:cs typeface="Times New Roman"/>
              </a:rPr>
              <a:t>by</a:t>
            </a:r>
            <a:endParaRPr sz="682">
              <a:latin typeface="Times New Roman"/>
              <a:cs typeface="Times New Roman"/>
            </a:endParaRPr>
          </a:p>
          <a:p>
            <a:pPr marR="8226" algn="ctr">
              <a:spcBef>
                <a:spcPts val="412"/>
              </a:spcBef>
            </a:pP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g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716" spc="15" baseline="31746" dirty="0">
                <a:latin typeface="DejaVu Sans"/>
                <a:cs typeface="DejaVu Sans"/>
              </a:rPr>
              <a:t>j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716" spc="20" baseline="31746" dirty="0">
                <a:latin typeface="DejaVu Sans"/>
                <a:cs typeface="DejaVu Sans"/>
              </a:rPr>
              <a:t>j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g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682" spc="14" dirty="0">
                <a:latin typeface="Times New Roman"/>
                <a:cs typeface="Times New Roman"/>
              </a:rPr>
              <a:t>))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g</a:t>
            </a:r>
            <a:r>
              <a:rPr sz="716" baseline="31746" dirty="0">
                <a:latin typeface="DejaVu Sans"/>
                <a:cs typeface="DejaVu Sans"/>
              </a:rPr>
              <a:t>j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</a:t>
            </a:r>
            <a:r>
              <a:rPr sz="682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166683">
              <a:lnSpc>
                <a:spcPts val="818"/>
              </a:lnSpc>
              <a:spcBef>
                <a:spcPts val="706"/>
              </a:spcBef>
            </a:pPr>
            <a:r>
              <a:rPr sz="682" spc="41" dirty="0">
                <a:latin typeface="Times New Roman"/>
                <a:cs typeface="Times New Roman"/>
              </a:rPr>
              <a:t>The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chain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rule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tells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you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how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to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find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the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derivative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Times New Roman"/>
                <a:cs typeface="Times New Roman"/>
              </a:rPr>
              <a:t>of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the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composition</a:t>
            </a:r>
            <a:r>
              <a:rPr sz="682" spc="82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20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51" dirty="0">
                <a:latin typeface="DejaVu Sans"/>
                <a:cs typeface="DejaVu Sans"/>
              </a:rPr>
              <a:t> </a:t>
            </a:r>
            <a:r>
              <a:rPr sz="682" spc="-116" dirty="0">
                <a:latin typeface="DejaVu Serif"/>
                <a:cs typeface="DejaVu Serif"/>
              </a:rPr>
              <a:t>g</a:t>
            </a:r>
            <a:r>
              <a:rPr sz="682" spc="-51" dirty="0">
                <a:latin typeface="DejaVu Serif"/>
                <a:cs typeface="DejaVu Serif"/>
              </a:rPr>
              <a:t> </a:t>
            </a:r>
            <a:r>
              <a:rPr sz="682" spc="-7" dirty="0">
                <a:latin typeface="Times New Roman"/>
                <a:cs typeface="Times New Roman"/>
              </a:rPr>
              <a:t>of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two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functions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99" dirty="0">
                <a:latin typeface="DejaVu Serif"/>
                <a:cs typeface="DejaVu Serif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and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-116" dirty="0">
                <a:latin typeface="DejaVu Serif"/>
                <a:cs typeface="DejaVu Serif"/>
              </a:rPr>
              <a:t>g</a:t>
            </a:r>
            <a:endParaRPr sz="682">
              <a:latin typeface="DejaVu Serif"/>
              <a:cs typeface="DejaVu Serif"/>
            </a:endParaRPr>
          </a:p>
          <a:p>
            <a:pPr marL="11689">
              <a:lnSpc>
                <a:spcPts val="818"/>
              </a:lnSpc>
            </a:pPr>
            <a:r>
              <a:rPr sz="682" spc="17" dirty="0">
                <a:latin typeface="Times New Roman"/>
                <a:cs typeface="Times New Roman"/>
              </a:rPr>
              <a:t>provided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now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how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differentiate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two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functions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82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g</a:t>
            </a:r>
            <a:r>
              <a:rPr sz="682" spc="-3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8659" marR="3464" indent="158024" algn="just">
              <a:spcBef>
                <a:spcPts val="293"/>
              </a:spcBef>
            </a:pPr>
            <a:r>
              <a:rPr sz="682" spc="37" dirty="0">
                <a:latin typeface="Times New Roman"/>
                <a:cs typeface="Times New Roman"/>
              </a:rPr>
              <a:t>When </a:t>
            </a:r>
            <a:r>
              <a:rPr sz="682" spc="34" dirty="0">
                <a:latin typeface="Times New Roman"/>
                <a:cs typeface="Times New Roman"/>
              </a:rPr>
              <a:t>written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10" dirty="0">
                <a:latin typeface="Times New Roman"/>
                <a:cs typeface="Times New Roman"/>
              </a:rPr>
              <a:t>Leibniz’ </a:t>
            </a:r>
            <a:r>
              <a:rPr sz="682" spc="37" dirty="0">
                <a:latin typeface="Times New Roman"/>
                <a:cs typeface="Times New Roman"/>
              </a:rPr>
              <a:t>notation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chain rule </a:t>
            </a:r>
            <a:r>
              <a:rPr sz="682" spc="10" dirty="0">
                <a:latin typeface="Times New Roman"/>
                <a:cs typeface="Times New Roman"/>
              </a:rPr>
              <a:t>looks </a:t>
            </a:r>
            <a:r>
              <a:rPr sz="682" spc="31" dirty="0">
                <a:latin typeface="Times New Roman"/>
                <a:cs typeface="Times New Roman"/>
              </a:rPr>
              <a:t>particularly </a:t>
            </a:r>
            <a:r>
              <a:rPr sz="682" spc="7" dirty="0">
                <a:latin typeface="Times New Roman"/>
                <a:cs typeface="Times New Roman"/>
              </a:rPr>
              <a:t>easy. </a:t>
            </a:r>
            <a:r>
              <a:rPr sz="682" spc="24" dirty="0">
                <a:latin typeface="Times New Roman"/>
                <a:cs typeface="Times New Roman"/>
              </a:rPr>
              <a:t>Suppose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41" dirty="0">
                <a:latin typeface="Times New Roman"/>
                <a:cs typeface="Times New Roman"/>
              </a:rPr>
              <a:t>and 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y</a:t>
            </a:r>
            <a:r>
              <a:rPr sz="682" spc="14" dirty="0">
                <a:latin typeface="Times New Roman"/>
                <a:cs typeface="Times New Roman"/>
              </a:rPr>
              <a:t>), </a:t>
            </a:r>
            <a:r>
              <a:rPr sz="682" spc="37" dirty="0">
                <a:latin typeface="Times New Roman"/>
                <a:cs typeface="Times New Roman"/>
              </a:rPr>
              <a:t>then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dirty="0">
                <a:latin typeface="DejaVu Serif"/>
                <a:cs typeface="DejaVu Serif"/>
              </a:rPr>
              <a:t>g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), </a:t>
            </a:r>
            <a:r>
              <a:rPr sz="682" spc="37" dirty="0">
                <a:latin typeface="Times New Roman"/>
                <a:cs typeface="Times New Roman"/>
              </a:rPr>
              <a:t>and the </a:t>
            </a:r>
            <a:r>
              <a:rPr sz="682" spc="17" dirty="0">
                <a:latin typeface="Times New Roman"/>
                <a:cs typeface="Times New Roman"/>
              </a:rPr>
              <a:t>derivative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27" dirty="0">
                <a:latin typeface="Times New Roman"/>
                <a:cs typeface="Times New Roman"/>
              </a:rPr>
              <a:t>with </a:t>
            </a:r>
            <a:r>
              <a:rPr sz="682" spc="24" dirty="0">
                <a:latin typeface="Times New Roman"/>
                <a:cs typeface="Times New Roman"/>
              </a:rPr>
              <a:t>respect </a:t>
            </a:r>
            <a:r>
              <a:rPr sz="682" spc="37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derivative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-37" dirty="0">
                <a:latin typeface="DejaVu Serif"/>
                <a:cs typeface="DejaVu Serif"/>
              </a:rPr>
              <a:t>g</a:t>
            </a:r>
            <a:r>
              <a:rPr sz="682" spc="-37" dirty="0">
                <a:latin typeface="Times New Roman"/>
                <a:cs typeface="Times New Roman"/>
              </a:rPr>
              <a:t>. 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20" dirty="0">
                <a:latin typeface="Times New Roman"/>
                <a:cs typeface="Times New Roman"/>
              </a:rPr>
              <a:t>respect </a:t>
            </a:r>
            <a:r>
              <a:rPr sz="682" spc="31" dirty="0">
                <a:latin typeface="Times New Roman"/>
                <a:cs typeface="Times New Roman"/>
              </a:rPr>
              <a:t>to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4" dirty="0">
                <a:latin typeface="Times New Roman"/>
                <a:cs typeface="Times New Roman"/>
              </a:rPr>
              <a:t>, </a:t>
            </a:r>
            <a:r>
              <a:rPr sz="682" spc="31" dirty="0">
                <a:latin typeface="Times New Roman"/>
                <a:cs typeface="Times New Roman"/>
              </a:rPr>
              <a:t>and the </a:t>
            </a:r>
            <a:r>
              <a:rPr sz="682" spc="10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20" dirty="0">
                <a:latin typeface="Times New Roman"/>
                <a:cs typeface="Times New Roman"/>
              </a:rPr>
              <a:t>respect 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-37" dirty="0">
                <a:latin typeface="DejaVu Serif"/>
                <a:cs typeface="DejaVu Serif"/>
              </a:rPr>
              <a:t>g</a:t>
            </a:r>
            <a:r>
              <a:rPr sz="682" spc="-37" dirty="0">
                <a:latin typeface="Times New Roman"/>
                <a:cs typeface="Times New Roman"/>
              </a:rPr>
              <a:t>. </a:t>
            </a:r>
            <a:r>
              <a:rPr sz="682" spc="24" dirty="0">
                <a:latin typeface="Times New Roman"/>
                <a:cs typeface="Times New Roman"/>
              </a:rPr>
              <a:t>In</a:t>
            </a:r>
            <a:r>
              <a:rPr sz="682" spc="3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short,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6449" y="1785170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2598">
              <a:lnSpc>
                <a:spcPct val="113100"/>
              </a:lnSpc>
              <a:spcBef>
                <a:spcPts val="68"/>
              </a:spcBef>
            </a:pPr>
            <a:r>
              <a:rPr sz="682" u="sng" spc="-5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dz 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50360" y="1847817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4967" y="1857551"/>
            <a:ext cx="51738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-130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 </a:t>
            </a:r>
            <a:r>
              <a:rPr sz="682" spc="-27" dirty="0">
                <a:latin typeface="DejaVu Serif"/>
                <a:cs typeface="DejaVu Serif"/>
              </a:rPr>
              <a:t>g</a:t>
            </a:r>
            <a:r>
              <a:rPr sz="682" spc="-27" dirty="0">
                <a:latin typeface="Times New Roman"/>
                <a:cs typeface="Times New Roman"/>
              </a:rPr>
              <a:t>)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25926" y="1799189"/>
            <a:ext cx="1090180" cy="23054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9092">
              <a:lnSpc>
                <a:spcPts val="637"/>
              </a:lnSpc>
              <a:spcBef>
                <a:spcPts val="65"/>
              </a:spcBef>
              <a:tabLst>
                <a:tab pos="678421" algn="l"/>
              </a:tabLst>
            </a:pP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dz</a:t>
            </a:r>
            <a:r>
              <a:rPr sz="682" spc="-65" dirty="0">
                <a:latin typeface="DejaVu Serif"/>
                <a:cs typeface="DejaVu Serif"/>
              </a:rPr>
              <a:t>	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  <a:p>
            <a:pPr marL="8659" marR="3464" indent="124255">
              <a:lnSpc>
                <a:spcPct val="56999"/>
              </a:lnSpc>
              <a:spcBef>
                <a:spcPts val="173"/>
              </a:spcBef>
              <a:tabLst>
                <a:tab pos="676690" algn="l"/>
                <a:tab pos="805274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716" spc="35" baseline="31746" dirty="0">
                <a:latin typeface="DejaVu Sans"/>
                <a:cs typeface="DejaVu Sans"/>
              </a:rPr>
              <a:t>j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y</a:t>
            </a:r>
            <a:r>
              <a:rPr sz="682" spc="24" dirty="0">
                <a:latin typeface="Times New Roman"/>
                <a:cs typeface="Times New Roman"/>
              </a:rPr>
              <a:t>)  </a:t>
            </a:r>
            <a:r>
              <a:rPr sz="682" spc="130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	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  </a:t>
            </a:r>
            <a:r>
              <a:rPr sz="682" spc="-68" dirty="0">
                <a:latin typeface="DejaVu Serif"/>
                <a:cs typeface="DejaVu Serif"/>
              </a:rPr>
              <a:t>dy	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3" y="2054718"/>
            <a:ext cx="101398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 rule</a:t>
            </a:r>
            <a:r>
              <a:rPr sz="682" spc="126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says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1114" y="2251063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(26)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54471" y="2324420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/>
          <p:nvPr/>
        </p:nvSpPr>
        <p:spPr>
          <a:xfrm>
            <a:off x="6084405" y="2324420"/>
            <a:ext cx="90488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4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5848506" y="2192701"/>
            <a:ext cx="46889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6387" algn="l"/>
              </a:tabLst>
            </a:pPr>
            <a:r>
              <a:rPr sz="682" spc="-65" dirty="0">
                <a:latin typeface="DejaVu Serif"/>
                <a:cs typeface="DejaVu Serif"/>
              </a:rPr>
              <a:t>dz	dz</a:t>
            </a:r>
            <a:r>
              <a:rPr sz="682" spc="-24" dirty="0">
                <a:latin typeface="DejaVu Serif"/>
                <a:cs typeface="DejaVu Serif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19357" y="2324420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 txBox="1"/>
          <p:nvPr/>
        </p:nvSpPr>
        <p:spPr>
          <a:xfrm>
            <a:off x="5845813" y="2310240"/>
            <a:ext cx="47668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8119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68" dirty="0">
                <a:latin typeface="DejaVu Serif"/>
                <a:cs typeface="DejaVu Serif"/>
              </a:rPr>
              <a:t>dy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74331" y="2251063"/>
            <a:ext cx="38229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9385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70851" y="3705406"/>
            <a:ext cx="121227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7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/>
          <p:nvPr/>
        </p:nvSpPr>
        <p:spPr>
          <a:xfrm>
            <a:off x="6027775" y="3705406"/>
            <a:ext cx="117331" cy="0"/>
          </a:xfrm>
          <a:custGeom>
            <a:avLst/>
            <a:gdLst/>
            <a:ahLst/>
            <a:cxnLst/>
            <a:rect l="l" t="t" r="r" b="b"/>
            <a:pathLst>
              <a:path w="172085">
                <a:moveTo>
                  <a:pt x="0" y="0"/>
                </a:moveTo>
                <a:lnTo>
                  <a:pt x="1720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6275988" y="3705406"/>
            <a:ext cx="121227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7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/>
          <p:nvPr/>
        </p:nvSpPr>
        <p:spPr>
          <a:xfrm>
            <a:off x="5320076" y="4310755"/>
            <a:ext cx="121227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7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/>
          <p:nvPr/>
        </p:nvSpPr>
        <p:spPr>
          <a:xfrm>
            <a:off x="5648888" y="4310755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5888407" y="4310755"/>
            <a:ext cx="117331" cy="0"/>
          </a:xfrm>
          <a:custGeom>
            <a:avLst/>
            <a:gdLst/>
            <a:ahLst/>
            <a:cxnLst/>
            <a:rect l="l" t="t" r="r" b="b"/>
            <a:pathLst>
              <a:path w="172085">
                <a:moveTo>
                  <a:pt x="0" y="0"/>
                </a:moveTo>
                <a:lnTo>
                  <a:pt x="1720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/>
          <p:nvPr/>
        </p:nvSpPr>
        <p:spPr>
          <a:xfrm>
            <a:off x="6213304" y="4310755"/>
            <a:ext cx="90488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42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2" name="object 22"/>
          <p:cNvSpPr/>
          <p:nvPr/>
        </p:nvSpPr>
        <p:spPr>
          <a:xfrm>
            <a:off x="6448910" y="4310755"/>
            <a:ext cx="121227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0" y="0"/>
                </a:moveTo>
                <a:lnTo>
                  <a:pt x="1777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3" name="object 23"/>
          <p:cNvSpPr/>
          <p:nvPr/>
        </p:nvSpPr>
        <p:spPr>
          <a:xfrm>
            <a:off x="6777713" y="4310755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4058004" y="2513227"/>
            <a:ext cx="4089689" cy="264146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19915" indent="154993" algn="just">
              <a:spcBef>
                <a:spcPts val="65"/>
              </a:spcBef>
            </a:pPr>
            <a:r>
              <a:rPr sz="682" spc="109" dirty="0">
                <a:latin typeface="Times New Roman"/>
                <a:cs typeface="Times New Roman"/>
              </a:rPr>
              <a:t>First </a:t>
            </a:r>
            <a:r>
              <a:rPr sz="682" spc="102" dirty="0">
                <a:latin typeface="Times New Roman"/>
                <a:cs typeface="Times New Roman"/>
              </a:rPr>
              <a:t>proof </a:t>
            </a:r>
            <a:r>
              <a:rPr sz="682" spc="112" dirty="0">
                <a:latin typeface="Times New Roman"/>
                <a:cs typeface="Times New Roman"/>
              </a:rPr>
              <a:t>of </a:t>
            </a:r>
            <a:r>
              <a:rPr sz="682" spc="119" dirty="0">
                <a:latin typeface="Times New Roman"/>
                <a:cs typeface="Times New Roman"/>
              </a:rPr>
              <a:t>the </a:t>
            </a:r>
            <a:r>
              <a:rPr sz="682" spc="75" dirty="0">
                <a:latin typeface="Times New Roman"/>
                <a:cs typeface="Times New Roman"/>
              </a:rPr>
              <a:t>chain </a:t>
            </a:r>
            <a:r>
              <a:rPr sz="682" spc="116" dirty="0">
                <a:latin typeface="Times New Roman"/>
                <a:cs typeface="Times New Roman"/>
              </a:rPr>
              <a:t>rule </a:t>
            </a:r>
            <a:r>
              <a:rPr sz="682" spc="61" dirty="0">
                <a:latin typeface="Times New Roman"/>
                <a:cs typeface="Times New Roman"/>
              </a:rPr>
              <a:t>(using </a:t>
            </a:r>
            <a:r>
              <a:rPr sz="682" spc="37" dirty="0">
                <a:latin typeface="Times New Roman"/>
                <a:cs typeface="Times New Roman"/>
              </a:rPr>
              <a:t>Leibniz’ </a:t>
            </a:r>
            <a:r>
              <a:rPr sz="682" spc="89" dirty="0">
                <a:latin typeface="Times New Roman"/>
                <a:cs typeface="Times New Roman"/>
              </a:rPr>
              <a:t>notation). </a:t>
            </a:r>
            <a:r>
              <a:rPr sz="682" spc="-10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first </a:t>
            </a:r>
            <a:r>
              <a:rPr sz="682" spc="7" dirty="0">
                <a:latin typeface="Times New Roman"/>
                <a:cs typeface="Times New Roman"/>
              </a:rPr>
              <a:t>consider </a:t>
            </a:r>
            <a:r>
              <a:rPr sz="682" dirty="0">
                <a:latin typeface="Times New Roman"/>
                <a:cs typeface="Times New Roman"/>
              </a:rPr>
              <a:t>difference </a:t>
            </a:r>
            <a:r>
              <a:rPr sz="682" spc="17" dirty="0">
                <a:latin typeface="Times New Roman"/>
                <a:cs typeface="Times New Roman"/>
              </a:rPr>
              <a:t>quotients  </a:t>
            </a:r>
            <a:r>
              <a:rPr sz="682" spc="24" dirty="0">
                <a:latin typeface="Times New Roman"/>
                <a:cs typeface="Times New Roman"/>
              </a:rPr>
              <a:t>instead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10" dirty="0">
                <a:latin typeface="Times New Roman"/>
                <a:cs typeface="Times New Roman"/>
              </a:rPr>
              <a:t>derivatives, </a:t>
            </a:r>
            <a:r>
              <a:rPr sz="682" spc="7" dirty="0">
                <a:latin typeface="Times New Roman"/>
                <a:cs typeface="Times New Roman"/>
              </a:rPr>
              <a:t>i.e. </a:t>
            </a:r>
            <a:r>
              <a:rPr sz="682" spc="10" dirty="0">
                <a:latin typeface="Times New Roman"/>
                <a:cs typeface="Times New Roman"/>
              </a:rPr>
              <a:t>using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same </a:t>
            </a:r>
            <a:r>
              <a:rPr sz="682" spc="27" dirty="0">
                <a:latin typeface="Times New Roman"/>
                <a:cs typeface="Times New Roman"/>
              </a:rPr>
              <a:t>notation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10" dirty="0">
                <a:latin typeface="Times New Roman"/>
                <a:cs typeface="Times New Roman"/>
              </a:rPr>
              <a:t>above, </a:t>
            </a:r>
            <a:r>
              <a:rPr sz="682" spc="-17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consider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dirty="0">
                <a:latin typeface="Times New Roman"/>
                <a:cs typeface="Times New Roman"/>
              </a:rPr>
              <a:t>effect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10" dirty="0">
                <a:latin typeface="Times New Roman"/>
                <a:cs typeface="Times New Roman"/>
              </a:rPr>
              <a:t>increase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an  </a:t>
            </a:r>
            <a:r>
              <a:rPr sz="682" spc="31" dirty="0">
                <a:latin typeface="Times New Roman"/>
                <a:cs typeface="Times New Roman"/>
              </a:rPr>
              <a:t>amount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 </a:t>
            </a:r>
            <a:r>
              <a:rPr sz="682" spc="17" dirty="0">
                <a:latin typeface="Times New Roman"/>
                <a:cs typeface="Times New Roman"/>
              </a:rPr>
              <a:t>on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quantity</a:t>
            </a:r>
            <a:r>
              <a:rPr sz="682" spc="6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z</a:t>
            </a:r>
            <a:r>
              <a:rPr sz="682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6683">
              <a:spcBef>
                <a:spcPts val="286"/>
              </a:spcBef>
            </a:pP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" dirty="0">
                <a:latin typeface="Times New Roman"/>
                <a:cs typeface="Times New Roman"/>
              </a:rPr>
              <a:t>increases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55" dirty="0">
                <a:latin typeface="Times New Roman"/>
                <a:cs typeface="Times New Roman"/>
              </a:rPr>
              <a:t>∆</a:t>
            </a:r>
            <a:r>
              <a:rPr sz="682" spc="55" dirty="0">
                <a:latin typeface="DejaVu Serif"/>
                <a:cs typeface="DejaVu Serif"/>
              </a:rPr>
              <a:t>x</a:t>
            </a:r>
            <a:r>
              <a:rPr sz="682" spc="55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will </a:t>
            </a:r>
            <a:r>
              <a:rPr sz="682" spc="14" dirty="0">
                <a:latin typeface="Times New Roman"/>
                <a:cs typeface="Times New Roman"/>
              </a:rPr>
              <a:t>increase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by</a:t>
            </a:r>
            <a:endParaRPr sz="682">
              <a:latin typeface="Times New Roman"/>
              <a:cs typeface="Times New Roman"/>
            </a:endParaRPr>
          </a:p>
          <a:p>
            <a:pPr marR="8226" algn="ctr">
              <a:spcBef>
                <a:spcPts val="412"/>
              </a:spcBef>
            </a:pP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y</a:t>
            </a:r>
            <a:r>
              <a:rPr sz="682" spc="-10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61" dirty="0">
                <a:latin typeface="Times New Roman"/>
                <a:cs typeface="Times New Roman"/>
              </a:rPr>
              <a:t>∆</a:t>
            </a:r>
            <a:r>
              <a:rPr sz="682" spc="61" dirty="0">
                <a:latin typeface="DejaVu Serif"/>
                <a:cs typeface="DejaVu Serif"/>
              </a:rPr>
              <a:t>x</a:t>
            </a:r>
            <a:r>
              <a:rPr sz="682" spc="61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g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x</a:t>
            </a:r>
            <a:r>
              <a:rPr sz="682" spc="-10" dirty="0">
                <a:latin typeface="Times New Roman"/>
                <a:cs typeface="Times New Roman"/>
              </a:rPr>
              <a:t>)</a:t>
            </a:r>
            <a:r>
              <a:rPr sz="682" spc="-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11689" algn="just">
              <a:spcBef>
                <a:spcPts val="412"/>
              </a:spcBef>
            </a:pP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latin typeface="DejaVu Serif"/>
                <a:cs typeface="DejaVu Serif"/>
              </a:rPr>
              <a:t>y</a:t>
            </a:r>
            <a:r>
              <a:rPr sz="682" spc="14" dirty="0">
                <a:latin typeface="Times New Roman"/>
                <a:cs typeface="Times New Roman"/>
              </a:rPr>
              <a:t>)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14" dirty="0">
                <a:latin typeface="Times New Roman"/>
                <a:cs typeface="Times New Roman"/>
              </a:rPr>
              <a:t>increase by</a:t>
            </a:r>
            <a:endParaRPr sz="682">
              <a:latin typeface="Times New Roman"/>
              <a:cs typeface="Times New Roman"/>
            </a:endParaRPr>
          </a:p>
          <a:p>
            <a:pPr marR="8226" algn="ctr">
              <a:spcBef>
                <a:spcPts val="126"/>
              </a:spcBef>
            </a:pP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z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(</a:t>
            </a:r>
            <a:r>
              <a:rPr sz="682" spc="-10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y</a:t>
            </a:r>
            <a:r>
              <a:rPr sz="682" spc="51" dirty="0">
                <a:latin typeface="Times New Roman"/>
                <a:cs typeface="Times New Roman"/>
              </a:rPr>
              <a:t>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 algn="just">
              <a:spcBef>
                <a:spcPts val="269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ratio </a:t>
            </a:r>
            <a:r>
              <a:rPr sz="682" spc="-14" dirty="0">
                <a:latin typeface="Times New Roman"/>
                <a:cs typeface="Times New Roman"/>
              </a:rPr>
              <a:t>of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increase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)) </a:t>
            </a:r>
            <a:r>
              <a:rPr sz="682" spc="34" dirty="0">
                <a:latin typeface="Times New Roman"/>
                <a:cs typeface="Times New Roman"/>
              </a:rPr>
              <a:t>to the </a:t>
            </a:r>
            <a:r>
              <a:rPr sz="682" spc="14" dirty="0">
                <a:latin typeface="Times New Roman"/>
                <a:cs typeface="Times New Roman"/>
              </a:rPr>
              <a:t>increase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78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marR="34635" algn="ctr">
              <a:lnSpc>
                <a:spcPts val="637"/>
              </a:lnSpc>
              <a:spcBef>
                <a:spcPts val="296"/>
              </a:spcBef>
              <a:tabLst>
                <a:tab pos="254570" algn="l"/>
                <a:tab pos="503946" algn="l"/>
              </a:tabLst>
            </a:pP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z	</a:t>
            </a: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z	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  <a:p>
            <a:pPr marL="151963" algn="ctr">
              <a:lnSpc>
                <a:spcPts val="464"/>
              </a:lnSpc>
              <a:tabLst>
                <a:tab pos="424284" algn="l"/>
                <a:tab pos="632962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32038" algn="ctr">
              <a:lnSpc>
                <a:spcPts val="641"/>
              </a:lnSpc>
              <a:tabLst>
                <a:tab pos="256735" algn="l"/>
                <a:tab pos="504812" algn="l"/>
              </a:tabLst>
            </a:pP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	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y	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L="11689" marR="17750" algn="just">
              <a:spcBef>
                <a:spcPts val="307"/>
              </a:spcBef>
            </a:pP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contrast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-24" dirty="0">
                <a:latin typeface="DejaVu Serif"/>
                <a:cs typeface="DejaVu Serif"/>
              </a:rPr>
              <a:t>dx</a:t>
            </a:r>
            <a:r>
              <a:rPr sz="682" spc="-24" dirty="0">
                <a:latin typeface="Times New Roman"/>
                <a:cs typeface="Times New Roman"/>
              </a:rPr>
              <a:t>, </a:t>
            </a:r>
            <a:r>
              <a:rPr sz="682" spc="-68" dirty="0">
                <a:latin typeface="DejaVu Serif"/>
                <a:cs typeface="DejaVu Serif"/>
              </a:rPr>
              <a:t>dy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65" dirty="0">
                <a:latin typeface="DejaVu Serif"/>
                <a:cs typeface="DejaVu Serif"/>
              </a:rPr>
              <a:t>dz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20" dirty="0">
                <a:latin typeface="Times New Roman"/>
                <a:cs typeface="Times New Roman"/>
              </a:rPr>
              <a:t>equation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26</a:t>
            </a:r>
            <a:r>
              <a:rPr sz="682" spc="17" dirty="0">
                <a:latin typeface="Times New Roman"/>
                <a:cs typeface="Times New Roman"/>
              </a:rPr>
              <a:t>),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x</a:t>
            </a:r>
            <a:r>
              <a:rPr sz="682" spc="51" dirty="0">
                <a:latin typeface="Times New Roman"/>
                <a:cs typeface="Times New Roman"/>
              </a:rPr>
              <a:t>, </a:t>
            </a:r>
            <a:r>
              <a:rPr sz="682" spc="20" dirty="0">
                <a:latin typeface="Times New Roman"/>
                <a:cs typeface="Times New Roman"/>
              </a:rPr>
              <a:t>etc. </a:t>
            </a:r>
            <a:r>
              <a:rPr sz="682" spc="14" dirty="0">
                <a:latin typeface="Times New Roman"/>
                <a:cs typeface="Times New Roman"/>
              </a:rPr>
              <a:t>here </a:t>
            </a:r>
            <a:r>
              <a:rPr sz="682" spc="20" dirty="0">
                <a:latin typeface="Times New Roman"/>
                <a:cs typeface="Times New Roman"/>
              </a:rPr>
              <a:t>are </a:t>
            </a:r>
            <a:r>
              <a:rPr sz="682" spc="7" dirty="0">
                <a:latin typeface="Times New Roman"/>
                <a:cs typeface="Times New Roman"/>
              </a:rPr>
              <a:t>finite </a:t>
            </a:r>
            <a:r>
              <a:rPr sz="682" spc="20" dirty="0">
                <a:latin typeface="Times New Roman"/>
                <a:cs typeface="Times New Roman"/>
              </a:rPr>
              <a:t>quantities, </a:t>
            </a:r>
            <a:r>
              <a:rPr sz="682" spc="-3" dirty="0">
                <a:latin typeface="Times New Roman"/>
                <a:cs typeface="Times New Roman"/>
              </a:rPr>
              <a:t>so </a:t>
            </a:r>
            <a:r>
              <a:rPr sz="682" spc="24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equation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just  </a:t>
            </a:r>
            <a:r>
              <a:rPr sz="682" spc="10" dirty="0">
                <a:latin typeface="Times New Roman"/>
                <a:cs typeface="Times New Roman"/>
              </a:rPr>
              <a:t>algebra: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can </a:t>
            </a:r>
            <a:r>
              <a:rPr sz="682" spc="3" dirty="0">
                <a:latin typeface="Times New Roman"/>
                <a:cs typeface="Times New Roman"/>
              </a:rPr>
              <a:t>cancel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two </a:t>
            </a:r>
            <a:r>
              <a:rPr sz="682" spc="31" dirty="0">
                <a:latin typeface="Times New Roman"/>
                <a:cs typeface="Times New Roman"/>
              </a:rPr>
              <a:t>∆</a:t>
            </a:r>
            <a:r>
              <a:rPr sz="682" spc="31" dirty="0">
                <a:latin typeface="DejaVu Serif"/>
                <a:cs typeface="DejaVu Serif"/>
              </a:rPr>
              <a:t>y</a:t>
            </a:r>
            <a:r>
              <a:rPr sz="682" spc="31" dirty="0">
                <a:latin typeface="Times New Roman"/>
                <a:cs typeface="Times New Roman"/>
              </a:rPr>
              <a:t>s. </a:t>
            </a:r>
            <a:r>
              <a:rPr sz="682" spc="-7" dirty="0">
                <a:latin typeface="Times New Roman"/>
                <a:cs typeface="Times New Roman"/>
              </a:rPr>
              <a:t>If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let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increase </a:t>
            </a:r>
            <a:r>
              <a:rPr sz="682" spc="68" dirty="0">
                <a:latin typeface="Times New Roman"/>
                <a:cs typeface="Times New Roman"/>
              </a:rPr>
              <a:t>∆</a:t>
            </a:r>
            <a:r>
              <a:rPr sz="682" spc="68" dirty="0">
                <a:latin typeface="DejaVu Serif"/>
                <a:cs typeface="DejaVu Serif"/>
              </a:rPr>
              <a:t>x </a:t>
            </a:r>
            <a:r>
              <a:rPr sz="682" spc="-7" dirty="0">
                <a:latin typeface="Times New Roman"/>
                <a:cs typeface="Times New Roman"/>
              </a:rPr>
              <a:t>go </a:t>
            </a:r>
            <a:r>
              <a:rPr sz="682" spc="31" dirty="0">
                <a:latin typeface="Times New Roman"/>
                <a:cs typeface="Times New Roman"/>
              </a:rPr>
              <a:t>to </a:t>
            </a:r>
            <a:r>
              <a:rPr sz="682" spc="3" dirty="0">
                <a:latin typeface="Times New Roman"/>
                <a:cs typeface="Times New Roman"/>
              </a:rPr>
              <a:t>zero, </a:t>
            </a:r>
            <a:r>
              <a:rPr sz="682" spc="31" dirty="0">
                <a:latin typeface="Times New Roman"/>
                <a:cs typeface="Times New Roman"/>
              </a:rPr>
              <a:t>then the </a:t>
            </a:r>
            <a:r>
              <a:rPr sz="682" spc="7" dirty="0">
                <a:latin typeface="Times New Roman"/>
                <a:cs typeface="Times New Roman"/>
              </a:rPr>
              <a:t>increase </a:t>
            </a:r>
            <a:r>
              <a:rPr sz="682" spc="41" dirty="0">
                <a:latin typeface="Times New Roman"/>
                <a:cs typeface="Times New Roman"/>
              </a:rPr>
              <a:t>∆</a:t>
            </a:r>
            <a:r>
              <a:rPr sz="682" spc="41" dirty="0">
                <a:latin typeface="DejaVu Serif"/>
                <a:cs typeface="DejaVu Serif"/>
              </a:rPr>
              <a:t>y </a:t>
            </a:r>
            <a:r>
              <a:rPr sz="682" spc="-7" dirty="0">
                <a:latin typeface="Times New Roman"/>
                <a:cs typeface="Times New Roman"/>
              </a:rPr>
              <a:t>will </a:t>
            </a:r>
            <a:r>
              <a:rPr sz="682" spc="3" dirty="0">
                <a:latin typeface="Times New Roman"/>
                <a:cs typeface="Times New Roman"/>
              </a:rPr>
              <a:t>also </a:t>
            </a:r>
            <a:r>
              <a:rPr sz="682" spc="-7" dirty="0">
                <a:latin typeface="Times New Roman"/>
                <a:cs typeface="Times New Roman"/>
              </a:rPr>
              <a:t>go 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zero,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difference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quotients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converge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derivatives,</a:t>
            </a:r>
            <a:endParaRPr sz="682">
              <a:latin typeface="Times New Roman"/>
              <a:cs typeface="Times New Roman"/>
            </a:endParaRPr>
          </a:p>
          <a:p>
            <a:pPr marL="1264627">
              <a:spcBef>
                <a:spcPts val="262"/>
              </a:spcBef>
              <a:tabLst>
                <a:tab pos="1593230" algn="l"/>
                <a:tab pos="1830916" algn="l"/>
                <a:tab pos="2155623" algn="l"/>
                <a:tab pos="2392443" algn="l"/>
                <a:tab pos="2721480" algn="l"/>
              </a:tabLst>
            </a:pP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z	</a:t>
            </a:r>
            <a:r>
              <a:rPr sz="682" spc="-65" dirty="0">
                <a:latin typeface="DejaVu Serif"/>
                <a:cs typeface="DejaVu Serif"/>
              </a:rPr>
              <a:t>dz	</a:t>
            </a: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z	</a:t>
            </a:r>
            <a:r>
              <a:rPr sz="682" spc="-65" dirty="0">
                <a:latin typeface="DejaVu Serif"/>
                <a:cs typeface="DejaVu Serif"/>
              </a:rPr>
              <a:t>dz	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y	</a:t>
            </a: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  <a:p>
            <a:pPr marL="1262029">
              <a:spcBef>
                <a:spcPts val="106"/>
              </a:spcBef>
              <a:tabLst>
                <a:tab pos="1830050" algn="l"/>
                <a:tab pos="2390711" algn="l"/>
              </a:tabLst>
            </a:pP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 </a:t>
            </a:r>
            <a:r>
              <a:rPr sz="1023" spc="-41" baseline="38888" dirty="0">
                <a:latin typeface="DejaVu Sans"/>
                <a:cs typeface="DejaVu Sans"/>
              </a:rPr>
              <a:t>−→</a:t>
            </a:r>
            <a:r>
              <a:rPr sz="1023" spc="46" baseline="38888" dirty="0">
                <a:latin typeface="DejaVu Sans"/>
                <a:cs typeface="DejaVu Sans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136" dirty="0">
                <a:latin typeface="DejaVu Serif"/>
                <a:cs typeface="DejaVu Serif"/>
              </a:rPr>
              <a:t> </a:t>
            </a:r>
            <a:r>
              <a:rPr sz="1023" spc="-46" baseline="38888" dirty="0">
                <a:latin typeface="DejaVu Serif"/>
                <a:cs typeface="DejaVu Serif"/>
              </a:rPr>
              <a:t>,	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y </a:t>
            </a:r>
            <a:r>
              <a:rPr sz="1023" spc="-41" baseline="38888" dirty="0">
                <a:latin typeface="DejaVu Sans"/>
                <a:cs typeface="DejaVu Sans"/>
              </a:rPr>
              <a:t>−→</a:t>
            </a:r>
            <a:r>
              <a:rPr sz="1023" spc="122" baseline="38888" dirty="0">
                <a:latin typeface="DejaVu Sans"/>
                <a:cs typeface="DejaVu Sans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dy</a:t>
            </a:r>
            <a:r>
              <a:rPr sz="682" spc="-112" dirty="0">
                <a:latin typeface="DejaVu Serif"/>
                <a:cs typeface="DejaVu Serif"/>
              </a:rPr>
              <a:t> </a:t>
            </a:r>
            <a:r>
              <a:rPr sz="1023" spc="-46" baseline="38888" dirty="0">
                <a:latin typeface="DejaVu Serif"/>
                <a:cs typeface="DejaVu Serif"/>
              </a:rPr>
              <a:t>,	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 </a:t>
            </a:r>
            <a:r>
              <a:rPr sz="1023" spc="-41" baseline="38888" dirty="0">
                <a:latin typeface="DejaVu Sans"/>
                <a:cs typeface="DejaVu Sans"/>
              </a:rPr>
              <a:t>−→</a:t>
            </a:r>
            <a:r>
              <a:rPr sz="1023" spc="-51" baseline="38888" dirty="0">
                <a:latin typeface="DejaVu Sans"/>
                <a:cs typeface="DejaVu Sans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269"/>
              </a:spcBef>
              <a:tabLst>
                <a:tab pos="3996930" algn="l"/>
              </a:tabLst>
            </a:pPr>
            <a:r>
              <a:rPr sz="682" spc="7" dirty="0">
                <a:latin typeface="Times New Roman"/>
                <a:cs typeface="Times New Roman"/>
              </a:rPr>
              <a:t>which  </a:t>
            </a:r>
            <a:r>
              <a:rPr sz="682" spc="20" dirty="0">
                <a:latin typeface="Times New Roman"/>
                <a:cs typeface="Times New Roman"/>
              </a:rPr>
              <a:t>immediately </a:t>
            </a:r>
            <a:r>
              <a:rPr sz="682" spc="14" dirty="0">
                <a:latin typeface="Times New Roman"/>
                <a:cs typeface="Times New Roman"/>
              </a:rPr>
              <a:t>leads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3" dirty="0">
                <a:latin typeface="Times New Roman"/>
                <a:cs typeface="Times New Roman"/>
              </a:rPr>
              <a:t>Leibniz’  </a:t>
            </a:r>
            <a:r>
              <a:rPr sz="682" spc="10" dirty="0">
                <a:latin typeface="Times New Roman"/>
                <a:cs typeface="Times New Roman"/>
              </a:rPr>
              <a:t>form </a:t>
            </a:r>
            <a:r>
              <a:rPr sz="682" spc="-14" dirty="0">
                <a:latin typeface="Times New Roman"/>
                <a:cs typeface="Times New Roman"/>
              </a:rPr>
              <a:t>of 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8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quotient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rule.	</a:t>
            </a:r>
            <a:r>
              <a:rPr sz="682" spc="-10" dirty="0">
                <a:latin typeface="DejaVu Sans"/>
                <a:cs typeface="DejaVu Sans"/>
              </a:rPr>
              <a:t>Q</a:t>
            </a:r>
            <a:endParaRPr sz="682">
              <a:latin typeface="DejaVu Sans"/>
              <a:cs typeface="DejaVu Sans"/>
            </a:endParaRPr>
          </a:p>
          <a:p>
            <a:pPr>
              <a:spcBef>
                <a:spcPts val="24"/>
              </a:spcBef>
            </a:pPr>
            <a:endParaRPr sz="750">
              <a:latin typeface="Times New Roman"/>
              <a:cs typeface="Times New Roman"/>
            </a:endParaRPr>
          </a:p>
          <a:p>
            <a:pPr marL="8659" marR="3464" indent="158024" algn="just"/>
            <a:r>
              <a:rPr sz="682" spc="119" dirty="0">
                <a:latin typeface="Times New Roman"/>
                <a:cs typeface="Times New Roman"/>
              </a:rPr>
              <a:t>Proof </a:t>
            </a:r>
            <a:r>
              <a:rPr sz="682" spc="112" dirty="0">
                <a:latin typeface="Times New Roman"/>
                <a:cs typeface="Times New Roman"/>
              </a:rPr>
              <a:t>of </a:t>
            </a:r>
            <a:r>
              <a:rPr sz="682" spc="119" dirty="0">
                <a:latin typeface="Times New Roman"/>
                <a:cs typeface="Times New Roman"/>
              </a:rPr>
              <a:t>the </a:t>
            </a:r>
            <a:r>
              <a:rPr sz="682" spc="75" dirty="0">
                <a:latin typeface="Times New Roman"/>
                <a:cs typeface="Times New Roman"/>
              </a:rPr>
              <a:t>chain </a:t>
            </a:r>
            <a:r>
              <a:rPr sz="682" spc="102" dirty="0">
                <a:latin typeface="Times New Roman"/>
                <a:cs typeface="Times New Roman"/>
              </a:rPr>
              <a:t>rule. </a:t>
            </a:r>
            <a:r>
              <a:rPr sz="682" spc="-10" dirty="0">
                <a:latin typeface="Times New Roman"/>
                <a:cs typeface="Times New Roman"/>
              </a:rPr>
              <a:t>We </a:t>
            </a:r>
            <a:r>
              <a:rPr sz="682" dirty="0">
                <a:latin typeface="Times New Roman"/>
                <a:cs typeface="Times New Roman"/>
              </a:rPr>
              <a:t>verify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formula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17" dirty="0">
                <a:latin typeface="Times New Roman"/>
                <a:cs typeface="Times New Roman"/>
              </a:rPr>
              <a:t>Theorem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13.2</a:t>
            </a:r>
            <a:r>
              <a:rPr sz="682" spc="17" dirty="0">
                <a:latin typeface="Times New Roman"/>
                <a:cs typeface="Times New Roman"/>
              </a:rPr>
              <a:t>at </a:t>
            </a:r>
            <a:r>
              <a:rPr sz="682" spc="3" dirty="0">
                <a:latin typeface="Times New Roman"/>
                <a:cs typeface="Times New Roman"/>
              </a:rPr>
              <a:t>some </a:t>
            </a:r>
            <a:r>
              <a:rPr sz="682" spc="31" dirty="0">
                <a:latin typeface="Times New Roman"/>
                <a:cs typeface="Times New Roman"/>
              </a:rPr>
              <a:t>arbitrary </a:t>
            </a:r>
            <a:r>
              <a:rPr sz="682" spc="3" dirty="0">
                <a:latin typeface="Times New Roman"/>
                <a:cs typeface="Times New Roman"/>
              </a:rPr>
              <a:t>value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36" dirty="0">
                <a:latin typeface="Times New Roman"/>
                <a:cs typeface="Times New Roman"/>
              </a:rPr>
              <a:t>= 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, </a:t>
            </a:r>
            <a:r>
              <a:rPr sz="682" spc="3" dirty="0">
                <a:latin typeface="Times New Roman"/>
                <a:cs typeface="Times New Roman"/>
              </a:rPr>
              <a:t>i.e. 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3" dirty="0">
                <a:latin typeface="Times New Roman"/>
                <a:cs typeface="Times New Roman"/>
              </a:rPr>
              <a:t>show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51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marR="8226" algn="ctr">
              <a:spcBef>
                <a:spcPts val="123"/>
              </a:spcBef>
            </a:pP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g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716" spc="5" baseline="31746" dirty="0">
                <a:latin typeface="DejaVu Sans"/>
                <a:cs typeface="DejaVu Sans"/>
              </a:rPr>
              <a:t>j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a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716" spc="10" baseline="31746" dirty="0">
                <a:latin typeface="DejaVu Sans"/>
                <a:cs typeface="DejaVu Sans"/>
              </a:rPr>
              <a:t>j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g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g</a:t>
            </a:r>
            <a:r>
              <a:rPr sz="716" spc="-10" baseline="31746" dirty="0">
                <a:latin typeface="DejaVu Sans"/>
                <a:cs typeface="DejaVu Sans"/>
              </a:rPr>
              <a:t>j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a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-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11689" algn="just">
              <a:spcBef>
                <a:spcPts val="269"/>
              </a:spcBef>
            </a:pP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14" dirty="0">
                <a:latin typeface="Times New Roman"/>
                <a:cs typeface="Times New Roman"/>
              </a:rPr>
              <a:t>definition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left </a:t>
            </a:r>
            <a:r>
              <a:rPr sz="682" spc="34" dirty="0">
                <a:latin typeface="Times New Roman"/>
                <a:cs typeface="Times New Roman"/>
              </a:rPr>
              <a:t>hand </a:t>
            </a:r>
            <a:r>
              <a:rPr sz="682" spc="7" dirty="0">
                <a:latin typeface="Times New Roman"/>
                <a:cs typeface="Times New Roman"/>
              </a:rPr>
              <a:t>side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6</a:t>
            </a:fld>
            <a:endParaRPr spc="31" dirty="0"/>
          </a:p>
        </p:txBody>
      </p:sp>
      <p:sp>
        <p:nvSpPr>
          <p:cNvPr id="25" name="object 25"/>
          <p:cNvSpPr txBox="1"/>
          <p:nvPr/>
        </p:nvSpPr>
        <p:spPr>
          <a:xfrm>
            <a:off x="5343854" y="5291313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25325" y="5272843"/>
            <a:ext cx="125513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45518" algn="l"/>
                <a:tab pos="1045557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716" spc="92" baseline="7936" dirty="0">
                <a:latin typeface="DejaVu Serif"/>
                <a:cs typeface="DejaVu Serif"/>
              </a:rPr>
              <a:t>x</a:t>
            </a:r>
            <a:r>
              <a:rPr sz="716" spc="92" baseline="7936" dirty="0">
                <a:latin typeface="DejaVu Sans"/>
                <a:cs typeface="DejaVu Sans"/>
              </a:rPr>
              <a:t>→</a:t>
            </a:r>
            <a:r>
              <a:rPr sz="716" spc="92" baseline="7936" dirty="0">
                <a:latin typeface="DejaVu Serif"/>
                <a:cs typeface="DejaVu Serif"/>
              </a:rPr>
              <a:t>a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47593" y="5155314"/>
            <a:ext cx="249684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674525">
              <a:lnSpc>
                <a:spcPts val="637"/>
              </a:lnSpc>
              <a:spcBef>
                <a:spcPts val="65"/>
              </a:spcBef>
              <a:tabLst>
                <a:tab pos="1793250" algn="l"/>
              </a:tabLst>
            </a:pPr>
            <a:r>
              <a:rPr sz="682" u="sng" spc="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5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 </a:t>
            </a: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◦ 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)(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 </a:t>
            </a:r>
            <a:r>
              <a:rPr sz="682" u="sng" spc="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5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-6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◦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)(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spc="-7" dirty="0">
                <a:latin typeface="Times New Roman"/>
                <a:cs typeface="Times New Roman"/>
              </a:rPr>
              <a:t>	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u="sng" spc="-2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5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1532185" algn="l"/>
                <a:tab pos="2463879" algn="l"/>
              </a:tabLst>
            </a:pP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ans"/>
                <a:cs typeface="DejaVu Sans"/>
              </a:rPr>
              <a:t>◦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92" dirty="0">
                <a:latin typeface="DejaVu Serif"/>
                <a:cs typeface="DejaVu Serif"/>
              </a:rPr>
              <a:t>g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716" spc="87" baseline="31746" dirty="0">
                <a:latin typeface="DejaVu Sans"/>
                <a:cs typeface="DejaVu Sans"/>
              </a:rPr>
              <a:t>j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lim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33711" y="5680028"/>
            <a:ext cx="16279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58005" y="5361991"/>
            <a:ext cx="2486025" cy="296491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8659">
              <a:spcBef>
                <a:spcPts val="375"/>
              </a:spcBef>
            </a:pP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two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derivatives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on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right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hand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side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are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given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by</a:t>
            </a:r>
            <a:endParaRPr sz="682">
              <a:latin typeface="Times New Roman"/>
              <a:cs typeface="Times New Roman"/>
            </a:endParaRPr>
          </a:p>
          <a:p>
            <a:pPr marL="1588035">
              <a:spcBef>
                <a:spcPts val="303"/>
              </a:spcBef>
            </a:pPr>
            <a:r>
              <a:rPr sz="1023" spc="-5" baseline="-36111" dirty="0">
                <a:latin typeface="DejaVu Serif"/>
                <a:cs typeface="DejaVu Serif"/>
              </a:rPr>
              <a:t>g</a:t>
            </a:r>
            <a:r>
              <a:rPr sz="716" spc="-5" baseline="-19841" dirty="0">
                <a:latin typeface="DejaVu Sans"/>
                <a:cs typeface="DejaVu Sans"/>
              </a:rPr>
              <a:t>j</a:t>
            </a:r>
            <a:r>
              <a:rPr sz="1023" spc="-5" baseline="-36111" dirty="0">
                <a:latin typeface="Times New Roman"/>
                <a:cs typeface="Times New Roman"/>
              </a:rPr>
              <a:t>(</a:t>
            </a:r>
            <a:r>
              <a:rPr sz="1023" spc="-5" baseline="-36111" dirty="0">
                <a:latin typeface="DejaVu Serif"/>
                <a:cs typeface="DejaVu Serif"/>
              </a:rPr>
              <a:t>a</a:t>
            </a:r>
            <a:r>
              <a:rPr sz="1023" spc="-5" baseline="-36111" dirty="0">
                <a:latin typeface="Times New Roman"/>
                <a:cs typeface="Times New Roman"/>
              </a:rPr>
              <a:t>) </a:t>
            </a:r>
            <a:r>
              <a:rPr sz="1023" spc="215" baseline="-36111" dirty="0">
                <a:latin typeface="Times New Roman"/>
                <a:cs typeface="Times New Roman"/>
              </a:rPr>
              <a:t>= </a:t>
            </a:r>
            <a:r>
              <a:rPr sz="1023" spc="15" baseline="-36111" dirty="0">
                <a:latin typeface="Times New Roman"/>
                <a:cs typeface="Times New Roman"/>
              </a:rPr>
              <a:t>lim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2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15097" y="5661568"/>
            <a:ext cx="2177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51" dirty="0">
                <a:latin typeface="DejaVu Serif"/>
                <a:cs typeface="DejaVu Serif"/>
              </a:rPr>
              <a:t>a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61114" y="5789965"/>
            <a:ext cx="1562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21034" y="6015741"/>
            <a:ext cx="16062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0" dirty="0">
                <a:latin typeface="DejaVu Serif"/>
                <a:cs typeface="DejaVu Serif"/>
              </a:rPr>
              <a:t>y</a:t>
            </a:r>
            <a:r>
              <a:rPr sz="477" spc="139" dirty="0">
                <a:latin typeface="DejaVu Sans"/>
                <a:cs typeface="DejaVu Sans"/>
              </a:rPr>
              <a:t>→</a:t>
            </a: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07728" y="5997281"/>
            <a:ext cx="3251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9" dirty="0">
                <a:latin typeface="DejaVu Sans"/>
                <a:cs typeface="DejaVu Sans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g</a:t>
            </a:r>
            <a:r>
              <a:rPr sz="682" spc="-17" dirty="0">
                <a:latin typeface="Times New Roman"/>
                <a:cs typeface="Times New Roman"/>
              </a:rPr>
              <a:t>(</a:t>
            </a:r>
            <a:r>
              <a:rPr sz="682" spc="-17" dirty="0">
                <a:latin typeface="DejaVu Serif"/>
                <a:cs typeface="DejaVu Serif"/>
              </a:rPr>
              <a:t>a</a:t>
            </a:r>
            <a:r>
              <a:rPr sz="682" spc="-1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06256" y="5879742"/>
            <a:ext cx="117980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117" baseline="-36111" dirty="0">
                <a:latin typeface="DejaVu Serif"/>
                <a:cs typeface="DejaVu Serif"/>
              </a:rPr>
              <a:t>f</a:t>
            </a:r>
            <a:r>
              <a:rPr sz="1023" spc="-220" baseline="-36111" dirty="0">
                <a:latin typeface="DejaVu Serif"/>
                <a:cs typeface="DejaVu Serif"/>
              </a:rPr>
              <a:t> </a:t>
            </a:r>
            <a:r>
              <a:rPr sz="716" spc="10" baseline="-19841" dirty="0">
                <a:latin typeface="DejaVu Sans"/>
                <a:cs typeface="DejaVu Sans"/>
              </a:rPr>
              <a:t>j</a:t>
            </a:r>
            <a:r>
              <a:rPr sz="1023" spc="10" baseline="-36111" dirty="0">
                <a:latin typeface="Times New Roman"/>
                <a:cs typeface="Times New Roman"/>
              </a:rPr>
              <a:t>(</a:t>
            </a:r>
            <a:r>
              <a:rPr sz="1023" spc="10" baseline="-36111" dirty="0">
                <a:latin typeface="DejaVu Serif"/>
                <a:cs typeface="DejaVu Serif"/>
              </a:rPr>
              <a:t>g</a:t>
            </a:r>
            <a:r>
              <a:rPr sz="1023" spc="10" baseline="-36111" dirty="0">
                <a:latin typeface="Times New Roman"/>
                <a:cs typeface="Times New Roman"/>
              </a:rPr>
              <a:t>(</a:t>
            </a:r>
            <a:r>
              <a:rPr sz="1023" spc="10" baseline="-36111" dirty="0">
                <a:latin typeface="DejaVu Serif"/>
                <a:cs typeface="DejaVu Serif"/>
              </a:rPr>
              <a:t>a</a:t>
            </a:r>
            <a:r>
              <a:rPr sz="1023" spc="10" baseline="-36111" dirty="0">
                <a:latin typeface="Times New Roman"/>
                <a:cs typeface="Times New Roman"/>
              </a:rPr>
              <a:t>))</a:t>
            </a:r>
            <a:r>
              <a:rPr sz="1023" spc="20" baseline="-36111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spc="158" baseline="-36111" dirty="0">
                <a:latin typeface="Times New Roman"/>
                <a:cs typeface="Times New Roman"/>
              </a:rPr>
              <a:t> </a:t>
            </a:r>
            <a:r>
              <a:rPr sz="1023" spc="15" baseline="-36111" dirty="0">
                <a:latin typeface="Times New Roman"/>
                <a:cs typeface="Times New Roman"/>
              </a:rPr>
              <a:t>lim</a:t>
            </a:r>
            <a:r>
              <a:rPr sz="1023" spc="164" baseline="-36111" dirty="0">
                <a:latin typeface="Times New Roman"/>
                <a:cs typeface="Times New Roman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y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72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g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r>
              <a:rPr sz="682" spc="-95" dirty="0">
                <a:latin typeface="Times New Roman"/>
                <a:cs typeface="Times New Roman"/>
              </a:rPr>
              <a:t> </a:t>
            </a:r>
            <a:r>
              <a:rPr sz="1023" spc="-46" baseline="-36111" dirty="0">
                <a:latin typeface="DejaVu Serif"/>
                <a:cs typeface="DejaVu Serif"/>
              </a:rPr>
              <a:t>.</a:t>
            </a:r>
            <a:endParaRPr sz="1023" baseline="-36111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3794938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2546</Words>
  <Application>Microsoft Office PowerPoint</Application>
  <PresentationFormat>Widescreen</PresentationFormat>
  <Paragraphs>379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2019-11-11T08:58:44Z</dcterms:created>
  <dcterms:modified xsi:type="dcterms:W3CDTF">2019-11-11T08:58:57Z</dcterms:modified>
</cp:coreProperties>
</file>